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5"/>
  </p:notesMasterIdLst>
  <p:handoutMasterIdLst>
    <p:handoutMasterId r:id="rId46"/>
  </p:handoutMasterIdLst>
  <p:sldIdLst>
    <p:sldId id="913" r:id="rId2"/>
    <p:sldId id="375" r:id="rId3"/>
    <p:sldId id="376" r:id="rId4"/>
    <p:sldId id="893" r:id="rId5"/>
    <p:sldId id="378" r:id="rId6"/>
    <p:sldId id="379" r:id="rId7"/>
    <p:sldId id="894" r:id="rId8"/>
    <p:sldId id="380" r:id="rId9"/>
    <p:sldId id="381" r:id="rId10"/>
    <p:sldId id="382" r:id="rId11"/>
    <p:sldId id="383" r:id="rId12"/>
    <p:sldId id="409" r:id="rId13"/>
    <p:sldId id="384" r:id="rId14"/>
    <p:sldId id="385" r:id="rId15"/>
    <p:sldId id="386" r:id="rId16"/>
    <p:sldId id="387" r:id="rId17"/>
    <p:sldId id="388" r:id="rId18"/>
    <p:sldId id="389" r:id="rId19"/>
    <p:sldId id="390" r:id="rId20"/>
    <p:sldId id="391" r:id="rId21"/>
    <p:sldId id="392" r:id="rId22"/>
    <p:sldId id="393" r:id="rId23"/>
    <p:sldId id="394" r:id="rId24"/>
    <p:sldId id="395" r:id="rId25"/>
    <p:sldId id="396" r:id="rId26"/>
    <p:sldId id="397" r:id="rId27"/>
    <p:sldId id="398" r:id="rId28"/>
    <p:sldId id="895" r:id="rId29"/>
    <p:sldId id="399" r:id="rId30"/>
    <p:sldId id="896" r:id="rId31"/>
    <p:sldId id="897" r:id="rId32"/>
    <p:sldId id="401" r:id="rId33"/>
    <p:sldId id="898" r:id="rId34"/>
    <p:sldId id="899" r:id="rId35"/>
    <p:sldId id="900" r:id="rId36"/>
    <p:sldId id="901" r:id="rId37"/>
    <p:sldId id="402" r:id="rId38"/>
    <p:sldId id="403" r:id="rId39"/>
    <p:sldId id="404" r:id="rId40"/>
    <p:sldId id="406" r:id="rId41"/>
    <p:sldId id="407" r:id="rId42"/>
    <p:sldId id="408" r:id="rId43"/>
    <p:sldId id="892" r:id="rId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2">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微软用户" initials="微" lastIdx="1" clrIdx="0"/>
  <p:cmAuthor id="2" name="boliang" initials="b" lastIdx="2" clrIdx="0"/>
  <p:cmAuthor id="3" name="Microsoft.com" initials="M" lastIdx="1" clrIdx="0"/>
  <p:cmAuthor id="4"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09BB"/>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78" autoAdjust="0"/>
    <p:restoredTop sz="81955" autoAdjust="0"/>
  </p:normalViewPr>
  <p:slideViewPr>
    <p:cSldViewPr snapToGrid="0">
      <p:cViewPr varScale="1">
        <p:scale>
          <a:sx n="55" d="100"/>
          <a:sy n="55" d="100"/>
        </p:scale>
        <p:origin x="1144" y="36"/>
      </p:cViewPr>
      <p:guideLst>
        <p:guide orient="horz" pos="2252"/>
        <p:guide pos="3840"/>
      </p:guideLst>
    </p:cSldViewPr>
  </p:slideViewPr>
  <p:notesTextViewPr>
    <p:cViewPr>
      <p:scale>
        <a:sx n="3" d="2"/>
        <a:sy n="3" d="2"/>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pitchFamily="34" charset="-122"/>
                <a:ea typeface="微软雅黑" panose="020B0503020204020204" pitchFamily="34" charset="-122"/>
              </a:rPr>
              <a:t>2021/3/15</a:t>
            </a:fld>
            <a:endParaRPr lang="zh-CN" altLang="en-US">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pitchFamily="34" charset="-122"/>
                <a:ea typeface="微软雅黑" panose="020B0503020204020204" pitchFamily="34" charset="-122"/>
              </a:rPr>
              <a:t>‹#›</a:t>
            </a:fld>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1AC49D05-6128-4D0D-A32A-06A5E73B386C}" type="datetimeFigureOut">
              <a:rPr lang="zh-CN" altLang="en-US" smtClean="0"/>
              <a:t>2021/3/15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5849F42C-2DAE-424C-A4B8-3140182C3E9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zh-CN" altLang="en-US"/>
              <a:t>*</a:t>
            </a:r>
            <a:endParaRPr lang="zh-CN" altLang="en-US" sz="1200" i="0"/>
          </a:p>
        </p:txBody>
      </p:sp>
      <p:sp>
        <p:nvSpPr>
          <p:cNvPr id="5" name="Rectangle 3"/>
          <p:cNvSpPr>
            <a:spLocks noGrp="1" noChangeArrowheads="1"/>
          </p:cNvSpPr>
          <p:nvPr>
            <p:ph type="dt" idx="1"/>
          </p:nvPr>
        </p:nvSpPr>
        <p:spPr>
          <a:ln/>
        </p:spPr>
        <p:txBody>
          <a:bodyPr/>
          <a:lstStyle/>
          <a:p>
            <a:r>
              <a:rPr lang="zh-CN" altLang="en-US"/>
              <a:t>07/16/96</a:t>
            </a:r>
            <a:endParaRPr lang="zh-CN" altLang="en-US" sz="1200" i="0"/>
          </a:p>
        </p:txBody>
      </p:sp>
      <p:sp>
        <p:nvSpPr>
          <p:cNvPr id="6" name="Rectangle 6"/>
          <p:cNvSpPr>
            <a:spLocks noGrp="1" noChangeArrowheads="1"/>
          </p:cNvSpPr>
          <p:nvPr>
            <p:ph type="ftr" sz="quarter" idx="4"/>
          </p:nvPr>
        </p:nvSpPr>
        <p:spPr>
          <a:ln/>
        </p:spPr>
        <p:txBody>
          <a:bodyPr/>
          <a:lstStyle/>
          <a:p>
            <a:r>
              <a:rPr lang="zh-CN" altLang="en-US"/>
              <a:t>*</a:t>
            </a:r>
            <a:endParaRPr lang="zh-CN" altLang="en-US" sz="1200" i="0"/>
          </a:p>
        </p:txBody>
      </p:sp>
      <p:sp>
        <p:nvSpPr>
          <p:cNvPr id="7" name="Rectangle 7"/>
          <p:cNvSpPr>
            <a:spLocks noGrp="1" noChangeArrowheads="1"/>
          </p:cNvSpPr>
          <p:nvPr>
            <p:ph type="sldNum" sz="quarter" idx="5"/>
          </p:nvPr>
        </p:nvSpPr>
        <p:spPr>
          <a:ln/>
        </p:spPr>
        <p:txBody>
          <a:bodyPr/>
          <a:lstStyle/>
          <a:p>
            <a:r>
              <a:rPr lang="zh-CN" altLang="en-US"/>
              <a:t>##</a:t>
            </a:r>
            <a:endParaRPr lang="zh-CN" altLang="en-US" sz="1200" i="0"/>
          </a:p>
        </p:txBody>
      </p:sp>
      <p:sp>
        <p:nvSpPr>
          <p:cNvPr id="14338" name="Rectangle 2"/>
          <p:cNvSpPr>
            <a:spLocks noGrp="1" noRot="1" noChangeAspect="1" noChangeArrowheads="1"/>
          </p:cNvSpPr>
          <p:nvPr>
            <p:ph type="sldImg"/>
          </p:nvPr>
        </p:nvSpPr>
        <p:spPr>
          <a:ln/>
        </p:spPr>
      </p:sp>
      <p:sp>
        <p:nvSpPr>
          <p:cNvPr id="1433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240147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规则</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运用本规则时</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当被检表面测得的全部参数值中</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超过极限值的个数不多于总个数</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时</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该表面是合格的。</a:t>
            </a:r>
          </a:p>
          <a:p>
            <a:r>
              <a:rPr lang="zh-CN" altLang="en-US" sz="1200" b="0" i="0" kern="1200" dirty="0">
                <a:solidFill>
                  <a:schemeClr val="tx1"/>
                </a:solidFill>
                <a:effectLst/>
                <a:latin typeface="+mn-lt"/>
                <a:ea typeface="+mn-ea"/>
                <a:cs typeface="+mn-cs"/>
              </a:rPr>
              <a:t> 最大规则</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运用本规则时</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被检的整个表面上测得的参数值一个也不应超过给定的极限值。</a:t>
            </a:r>
          </a:p>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规则是所有表面结构要求标注的默认规则。即当参数代号后未标注写“</a:t>
            </a:r>
            <a:r>
              <a:rPr lang="en-US" altLang="zh-CN" sz="1200" b="0" i="0" kern="1200" dirty="0">
                <a:solidFill>
                  <a:schemeClr val="tx1"/>
                </a:solidFill>
                <a:effectLst/>
                <a:latin typeface="+mn-lt"/>
                <a:ea typeface="+mn-ea"/>
                <a:cs typeface="+mn-cs"/>
              </a:rPr>
              <a:t>max”</a:t>
            </a:r>
            <a:r>
              <a:rPr lang="zh-CN" altLang="en-US" sz="1200" b="0" i="0" kern="1200" dirty="0">
                <a:solidFill>
                  <a:schemeClr val="tx1"/>
                </a:solidFill>
                <a:effectLst/>
                <a:latin typeface="+mn-lt"/>
                <a:ea typeface="+mn-ea"/>
                <a:cs typeface="+mn-cs"/>
              </a:rPr>
              <a:t>字样时</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均默认为应用</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规则</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例如</a:t>
            </a:r>
            <a:r>
              <a:rPr lang="en-US" altLang="zh-CN" sz="1200" b="0" i="0" kern="1200" dirty="0">
                <a:solidFill>
                  <a:schemeClr val="tx1"/>
                </a:solidFill>
                <a:effectLst/>
                <a:latin typeface="+mn-lt"/>
                <a:ea typeface="+mn-ea"/>
                <a:cs typeface="+mn-cs"/>
              </a:rPr>
              <a:t>Ra0.8) </a:t>
            </a:r>
            <a:r>
              <a:rPr lang="zh-CN" altLang="en-US" sz="1200" b="0" i="0" kern="1200" dirty="0">
                <a:solidFill>
                  <a:schemeClr val="tx1"/>
                </a:solidFill>
                <a:effectLst/>
                <a:latin typeface="+mn-lt"/>
                <a:ea typeface="+mn-ea"/>
                <a:cs typeface="+mn-cs"/>
              </a:rPr>
              <a:t>。反之</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则应用最大规则</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例如</a:t>
            </a:r>
            <a:r>
              <a:rPr lang="en-US" altLang="zh-CN" sz="1200" b="0" i="0" kern="1200" dirty="0">
                <a:solidFill>
                  <a:schemeClr val="tx1"/>
                </a:solidFill>
                <a:effectLst/>
                <a:latin typeface="+mn-lt"/>
                <a:ea typeface="+mn-ea"/>
                <a:cs typeface="+mn-cs"/>
              </a:rPr>
              <a:t>Ramax0.8) )</a:t>
            </a:r>
          </a:p>
          <a:p>
            <a:endParaRPr lang="zh-CN" altLang="en-US" dirty="0"/>
          </a:p>
        </p:txBody>
      </p:sp>
      <p:sp>
        <p:nvSpPr>
          <p:cNvPr id="4" name="灯片编号占位符 3"/>
          <p:cNvSpPr>
            <a:spLocks noGrp="1"/>
          </p:cNvSpPr>
          <p:nvPr>
            <p:ph type="sldNum" sz="quarter" idx="10"/>
          </p:nvPr>
        </p:nvSpPr>
        <p:spPr/>
        <p:txBody>
          <a:bodyPr/>
          <a:lstStyle/>
          <a:p>
            <a:fld id="{A47B88F7-E4BC-4B54-8A1A-6CB50BCBAFF3}" type="slidenum">
              <a:rPr lang="zh-CN" altLang="en-US" smtClean="0"/>
              <a:t>26</a:t>
            </a:fld>
            <a:endParaRPr lang="zh-CN" altLang="en-US"/>
          </a:p>
        </p:txBody>
      </p:sp>
    </p:spTree>
    <p:extLst>
      <p:ext uri="{BB962C8B-B14F-4D97-AF65-F5344CB8AC3E}">
        <p14:creationId xmlns:p14="http://schemas.microsoft.com/office/powerpoint/2010/main" val="7414337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43</a:t>
            </a:fld>
            <a:endParaRPr lang="zh-CN" altLang="en-US"/>
          </a:p>
        </p:txBody>
      </p:sp>
    </p:spTree>
    <p:extLst>
      <p:ext uri="{BB962C8B-B14F-4D97-AF65-F5344CB8AC3E}">
        <p14:creationId xmlns:p14="http://schemas.microsoft.com/office/powerpoint/2010/main" val="2937426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2" name="组合 1"/>
          <p:cNvGrpSpPr/>
          <p:nvPr userDrawn="1"/>
        </p:nvGrpSpPr>
        <p:grpSpPr>
          <a:xfrm>
            <a:off x="87924" y="185469"/>
            <a:ext cx="636754" cy="468929"/>
            <a:chOff x="1311557" y="1084208"/>
            <a:chExt cx="363995" cy="250835"/>
          </a:xfrm>
        </p:grpSpPr>
        <p:sp>
          <p:nvSpPr>
            <p:cNvPr id="3" name="任意多边形: 形状 2"/>
            <p:cNvSpPr/>
            <p:nvPr/>
          </p:nvSpPr>
          <p:spPr>
            <a:xfrm rot="18958199">
              <a:off x="1456870" y="1097746"/>
              <a:ext cx="218682" cy="218682"/>
            </a:xfrm>
            <a:custGeom>
              <a:avLst/>
              <a:gdLst>
                <a:gd name="connsiteX0" fmla="*/ 638672 w 2160240"/>
                <a:gd name="connsiteY0" fmla="*/ 411048 h 2160240"/>
                <a:gd name="connsiteX1" fmla="*/ 417942 w 2160240"/>
                <a:gd name="connsiteY1" fmla="*/ 631778 h 2160240"/>
                <a:gd name="connsiteX2" fmla="*/ 417942 w 2160240"/>
                <a:gd name="connsiteY2" fmla="*/ 1514674 h 2160240"/>
                <a:gd name="connsiteX3" fmla="*/ 638672 w 2160240"/>
                <a:gd name="connsiteY3" fmla="*/ 1735404 h 2160240"/>
                <a:gd name="connsiteX4" fmla="*/ 1521568 w 2160240"/>
                <a:gd name="connsiteY4" fmla="*/ 1735404 h 2160240"/>
                <a:gd name="connsiteX5" fmla="*/ 1742298 w 2160240"/>
                <a:gd name="connsiteY5" fmla="*/ 1514674 h 2160240"/>
                <a:gd name="connsiteX6" fmla="*/ 1742298 w 2160240"/>
                <a:gd name="connsiteY6" fmla="*/ 631778 h 2160240"/>
                <a:gd name="connsiteX7" fmla="*/ 1521568 w 2160240"/>
                <a:gd name="connsiteY7" fmla="*/ 411048 h 2160240"/>
                <a:gd name="connsiteX8" fmla="*/ 360047 w 2160240"/>
                <a:gd name="connsiteY8" fmla="*/ 0 h 2160240"/>
                <a:gd name="connsiteX9" fmla="*/ 1800193 w 2160240"/>
                <a:gd name="connsiteY9" fmla="*/ 0 h 2160240"/>
                <a:gd name="connsiteX10" fmla="*/ 2160240 w 2160240"/>
                <a:gd name="connsiteY10" fmla="*/ 360047 h 2160240"/>
                <a:gd name="connsiteX11" fmla="*/ 2160240 w 2160240"/>
                <a:gd name="connsiteY11" fmla="*/ 1800193 h 2160240"/>
                <a:gd name="connsiteX12" fmla="*/ 1800193 w 2160240"/>
                <a:gd name="connsiteY12" fmla="*/ 2160240 h 2160240"/>
                <a:gd name="connsiteX13" fmla="*/ 360047 w 2160240"/>
                <a:gd name="connsiteY13" fmla="*/ 2160240 h 2160240"/>
                <a:gd name="connsiteX14" fmla="*/ 0 w 2160240"/>
                <a:gd name="connsiteY14" fmla="*/ 1800193 h 2160240"/>
                <a:gd name="connsiteX15" fmla="*/ 0 w 2160240"/>
                <a:gd name="connsiteY15" fmla="*/ 360047 h 2160240"/>
                <a:gd name="connsiteX16" fmla="*/ 360047 w 2160240"/>
                <a:gd name="connsiteY16" fmla="*/ 0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0240" h="2160240">
                  <a:moveTo>
                    <a:pt x="638672" y="411048"/>
                  </a:moveTo>
                  <a:cubicBezTo>
                    <a:pt x="516766" y="411048"/>
                    <a:pt x="417942" y="509872"/>
                    <a:pt x="417942" y="631778"/>
                  </a:cubicBezTo>
                  <a:lnTo>
                    <a:pt x="417942" y="1514674"/>
                  </a:lnTo>
                  <a:cubicBezTo>
                    <a:pt x="417942" y="1636580"/>
                    <a:pt x="516766" y="1735404"/>
                    <a:pt x="638672" y="1735404"/>
                  </a:cubicBezTo>
                  <a:lnTo>
                    <a:pt x="1521568" y="1735404"/>
                  </a:lnTo>
                  <a:cubicBezTo>
                    <a:pt x="1643474" y="1735404"/>
                    <a:pt x="1742298" y="1636580"/>
                    <a:pt x="1742298" y="1514674"/>
                  </a:cubicBezTo>
                  <a:lnTo>
                    <a:pt x="1742298" y="631778"/>
                  </a:lnTo>
                  <a:cubicBezTo>
                    <a:pt x="1742298" y="509872"/>
                    <a:pt x="1643474" y="411048"/>
                    <a:pt x="1521568" y="411048"/>
                  </a:cubicBezTo>
                  <a:close/>
                  <a:moveTo>
                    <a:pt x="360047" y="0"/>
                  </a:moveTo>
                  <a:lnTo>
                    <a:pt x="1800193" y="0"/>
                  </a:lnTo>
                  <a:cubicBezTo>
                    <a:pt x="1999041" y="0"/>
                    <a:pt x="2160240" y="161199"/>
                    <a:pt x="2160240" y="360047"/>
                  </a:cubicBezTo>
                  <a:lnTo>
                    <a:pt x="2160240" y="1800193"/>
                  </a:lnTo>
                  <a:cubicBezTo>
                    <a:pt x="2160240" y="1999041"/>
                    <a:pt x="1999041" y="2160240"/>
                    <a:pt x="1800193" y="2160240"/>
                  </a:cubicBezTo>
                  <a:lnTo>
                    <a:pt x="360047" y="2160240"/>
                  </a:lnTo>
                  <a:cubicBezTo>
                    <a:pt x="161199" y="2160240"/>
                    <a:pt x="0" y="1999041"/>
                    <a:pt x="0" y="1800193"/>
                  </a:cubicBezTo>
                  <a:lnTo>
                    <a:pt x="0" y="360047"/>
                  </a:lnTo>
                  <a:cubicBezTo>
                    <a:pt x="0" y="161199"/>
                    <a:pt x="161199" y="0"/>
                    <a:pt x="360047"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微软雅黑" panose="020B0503020204020204" pitchFamily="34" charset="-122"/>
                <a:ea typeface="微软雅黑" panose="020B0503020204020204" pitchFamily="34" charset="-122"/>
              </a:endParaRPr>
            </a:p>
          </p:txBody>
        </p:sp>
        <p:sp>
          <p:nvSpPr>
            <p:cNvPr id="4" name="任意多边形: 形状 3"/>
            <p:cNvSpPr/>
            <p:nvPr/>
          </p:nvSpPr>
          <p:spPr>
            <a:xfrm rot="18958199">
              <a:off x="1311557" y="1084208"/>
              <a:ext cx="250835" cy="250835"/>
            </a:xfrm>
            <a:custGeom>
              <a:avLst/>
              <a:gdLst>
                <a:gd name="connsiteX0" fmla="*/ 638672 w 2160240"/>
                <a:gd name="connsiteY0" fmla="*/ 411048 h 2160240"/>
                <a:gd name="connsiteX1" fmla="*/ 417942 w 2160240"/>
                <a:gd name="connsiteY1" fmla="*/ 631778 h 2160240"/>
                <a:gd name="connsiteX2" fmla="*/ 417942 w 2160240"/>
                <a:gd name="connsiteY2" fmla="*/ 1514674 h 2160240"/>
                <a:gd name="connsiteX3" fmla="*/ 638672 w 2160240"/>
                <a:gd name="connsiteY3" fmla="*/ 1735404 h 2160240"/>
                <a:gd name="connsiteX4" fmla="*/ 1521568 w 2160240"/>
                <a:gd name="connsiteY4" fmla="*/ 1735404 h 2160240"/>
                <a:gd name="connsiteX5" fmla="*/ 1742298 w 2160240"/>
                <a:gd name="connsiteY5" fmla="*/ 1514674 h 2160240"/>
                <a:gd name="connsiteX6" fmla="*/ 1742298 w 2160240"/>
                <a:gd name="connsiteY6" fmla="*/ 631778 h 2160240"/>
                <a:gd name="connsiteX7" fmla="*/ 1521568 w 2160240"/>
                <a:gd name="connsiteY7" fmla="*/ 411048 h 2160240"/>
                <a:gd name="connsiteX8" fmla="*/ 360047 w 2160240"/>
                <a:gd name="connsiteY8" fmla="*/ 0 h 2160240"/>
                <a:gd name="connsiteX9" fmla="*/ 1800193 w 2160240"/>
                <a:gd name="connsiteY9" fmla="*/ 0 h 2160240"/>
                <a:gd name="connsiteX10" fmla="*/ 2160240 w 2160240"/>
                <a:gd name="connsiteY10" fmla="*/ 360047 h 2160240"/>
                <a:gd name="connsiteX11" fmla="*/ 2160240 w 2160240"/>
                <a:gd name="connsiteY11" fmla="*/ 1800193 h 2160240"/>
                <a:gd name="connsiteX12" fmla="*/ 1800193 w 2160240"/>
                <a:gd name="connsiteY12" fmla="*/ 2160240 h 2160240"/>
                <a:gd name="connsiteX13" fmla="*/ 360047 w 2160240"/>
                <a:gd name="connsiteY13" fmla="*/ 2160240 h 2160240"/>
                <a:gd name="connsiteX14" fmla="*/ 0 w 2160240"/>
                <a:gd name="connsiteY14" fmla="*/ 1800193 h 2160240"/>
                <a:gd name="connsiteX15" fmla="*/ 0 w 2160240"/>
                <a:gd name="connsiteY15" fmla="*/ 360047 h 2160240"/>
                <a:gd name="connsiteX16" fmla="*/ 360047 w 2160240"/>
                <a:gd name="connsiteY16" fmla="*/ 0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0240" h="2160240">
                  <a:moveTo>
                    <a:pt x="638672" y="411048"/>
                  </a:moveTo>
                  <a:cubicBezTo>
                    <a:pt x="516766" y="411048"/>
                    <a:pt x="417942" y="509872"/>
                    <a:pt x="417942" y="631778"/>
                  </a:cubicBezTo>
                  <a:lnTo>
                    <a:pt x="417942" y="1514674"/>
                  </a:lnTo>
                  <a:cubicBezTo>
                    <a:pt x="417942" y="1636580"/>
                    <a:pt x="516766" y="1735404"/>
                    <a:pt x="638672" y="1735404"/>
                  </a:cubicBezTo>
                  <a:lnTo>
                    <a:pt x="1521568" y="1735404"/>
                  </a:lnTo>
                  <a:cubicBezTo>
                    <a:pt x="1643474" y="1735404"/>
                    <a:pt x="1742298" y="1636580"/>
                    <a:pt x="1742298" y="1514674"/>
                  </a:cubicBezTo>
                  <a:lnTo>
                    <a:pt x="1742298" y="631778"/>
                  </a:lnTo>
                  <a:cubicBezTo>
                    <a:pt x="1742298" y="509872"/>
                    <a:pt x="1643474" y="411048"/>
                    <a:pt x="1521568" y="411048"/>
                  </a:cubicBezTo>
                  <a:close/>
                  <a:moveTo>
                    <a:pt x="360047" y="0"/>
                  </a:moveTo>
                  <a:lnTo>
                    <a:pt x="1800193" y="0"/>
                  </a:lnTo>
                  <a:cubicBezTo>
                    <a:pt x="1999041" y="0"/>
                    <a:pt x="2160240" y="161199"/>
                    <a:pt x="2160240" y="360047"/>
                  </a:cubicBezTo>
                  <a:lnTo>
                    <a:pt x="2160240" y="1800193"/>
                  </a:lnTo>
                  <a:cubicBezTo>
                    <a:pt x="2160240" y="1999041"/>
                    <a:pt x="1999041" y="2160240"/>
                    <a:pt x="1800193" y="2160240"/>
                  </a:cubicBezTo>
                  <a:lnTo>
                    <a:pt x="360047" y="2160240"/>
                  </a:lnTo>
                  <a:cubicBezTo>
                    <a:pt x="161199" y="2160240"/>
                    <a:pt x="0" y="1999041"/>
                    <a:pt x="0" y="1800193"/>
                  </a:cubicBezTo>
                  <a:lnTo>
                    <a:pt x="0" y="360047"/>
                  </a:lnTo>
                  <a:cubicBezTo>
                    <a:pt x="0" y="161199"/>
                    <a:pt x="161199" y="0"/>
                    <a:pt x="360047" y="0"/>
                  </a:cubicBezTo>
                  <a:close/>
                </a:path>
              </a:pathLst>
            </a:custGeom>
            <a:solidFill>
              <a:schemeClr val="tx1">
                <a:lumMod val="50000"/>
                <a:lumOff val="50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微软雅黑" panose="020B0503020204020204" pitchFamily="34" charset="-122"/>
                <a:ea typeface="微软雅黑" panose="020B0503020204020204" pitchFamily="34" charset="-122"/>
              </a:endParaRPr>
            </a:p>
          </p:txBody>
        </p:sp>
      </p:grpSp>
      <p:sp>
        <p:nvSpPr>
          <p:cNvPr id="8" name="矩形 7">
            <a:extLst>
              <a:ext uri="{FF2B5EF4-FFF2-40B4-BE49-F238E27FC236}">
                <a16:creationId xmlns:a16="http://schemas.microsoft.com/office/drawing/2014/main" id="{248F530D-5AA2-41A4-9AB4-F1C4276C0920}"/>
              </a:ext>
            </a:extLst>
          </p:cNvPr>
          <p:cNvSpPr/>
          <p:nvPr userDrawn="1"/>
        </p:nvSpPr>
        <p:spPr>
          <a:xfrm flipV="1">
            <a:off x="0" y="813017"/>
            <a:ext cx="12192000" cy="3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01F42"/>
              </a:solidFill>
              <a:effectLst/>
              <a:uLnTx/>
              <a:uFillTx/>
              <a:latin typeface="Calibri" panose="020F0502020204030204"/>
              <a:ea typeface="等线"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fld id="{530820CF-B880-4189-942D-D702A7CBA730}" type="datetimeFigureOut">
              <a:rPr kumimoji="0" lang="zh-CN" altLang="en-US" sz="1600" b="0" i="0" u="none" strike="noStrike" kern="1200" cap="none" spc="0" normalizeH="0" baseline="0" noProof="1" smtClean="0">
                <a:ln>
                  <a:noFill/>
                </a:ln>
                <a:solidFill>
                  <a:schemeClr val="tx1">
                    <a:tint val="75000"/>
                  </a:schemeClr>
                </a:solidFill>
                <a:effectLst/>
                <a:uLnTx/>
                <a:uFillTx/>
                <a:latin typeface="+mn-lt"/>
                <a:ea typeface="+mn-ea"/>
                <a:cs typeface="+mn-cs"/>
              </a:rPr>
              <a:t>2021/3/15</a:t>
            </a:fld>
            <a:endParaRPr kumimoji="0" lang="zh-CN" altLang="en-US" sz="16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zh-CN" altLang="en-US" dirty="0">
                <a:latin typeface="Calibri" panose="020F0502020204030204" pitchFamily="34" charset="0"/>
              </a:rPr>
              <a:t>‹#›</a:t>
            </a:fld>
            <a:endParaRPr lang="zh-CN" altLang="en-US" dirty="0">
              <a:latin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grpSp>
        <p:nvGrpSpPr>
          <p:cNvPr id="47106" name="Group 2"/>
          <p:cNvGrpSpPr>
            <a:grpSpLocks/>
          </p:cNvGrpSpPr>
          <p:nvPr/>
        </p:nvGrpSpPr>
        <p:grpSpPr bwMode="auto">
          <a:xfrm>
            <a:off x="1" y="2438401"/>
            <a:ext cx="12012084" cy="1052513"/>
            <a:chOff x="0" y="1536"/>
            <a:chExt cx="5675" cy="663"/>
          </a:xfrm>
        </p:grpSpPr>
        <p:grpSp>
          <p:nvGrpSpPr>
            <p:cNvPr id="47107" name="Group 3"/>
            <p:cNvGrpSpPr>
              <a:grpSpLocks/>
            </p:cNvGrpSpPr>
            <p:nvPr/>
          </p:nvGrpSpPr>
          <p:grpSpPr bwMode="auto">
            <a:xfrm>
              <a:off x="183" y="1604"/>
              <a:ext cx="448" cy="299"/>
              <a:chOff x="720" y="336"/>
              <a:chExt cx="624" cy="432"/>
            </a:xfrm>
          </p:grpSpPr>
          <p:sp>
            <p:nvSpPr>
              <p:cNvPr id="47108"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7109"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grpSp>
          <p:nvGrpSpPr>
            <p:cNvPr id="47110" name="Group 6"/>
            <p:cNvGrpSpPr>
              <a:grpSpLocks/>
            </p:cNvGrpSpPr>
            <p:nvPr/>
          </p:nvGrpSpPr>
          <p:grpSpPr bwMode="auto">
            <a:xfrm>
              <a:off x="261" y="1870"/>
              <a:ext cx="465" cy="299"/>
              <a:chOff x="912" y="2640"/>
              <a:chExt cx="672" cy="432"/>
            </a:xfrm>
          </p:grpSpPr>
          <p:sp>
            <p:nvSpPr>
              <p:cNvPr id="47111"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7112"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sp>
          <p:nvSpPr>
            <p:cNvPr id="47113"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7114"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7115"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sp>
        <p:nvSpPr>
          <p:cNvPr id="47116" name="Rectangle 12"/>
          <p:cNvSpPr>
            <a:spLocks noGrp="1" noChangeArrowheads="1"/>
          </p:cNvSpPr>
          <p:nvPr>
            <p:ph type="ctrTitle"/>
          </p:nvPr>
        </p:nvSpPr>
        <p:spPr>
          <a:xfrm>
            <a:off x="1320800" y="1828800"/>
            <a:ext cx="10363200" cy="1143000"/>
          </a:xfrm>
        </p:spPr>
        <p:txBody>
          <a:bodyPr/>
          <a:lstStyle>
            <a:lvl1pPr>
              <a:defRPr/>
            </a:lvl1pPr>
          </a:lstStyle>
          <a:p>
            <a:pPr lvl="0"/>
            <a:r>
              <a:rPr lang="zh-CN" altLang="en-US" noProof="0"/>
              <a:t>单击此处编辑母版标题样式</a:t>
            </a:r>
          </a:p>
        </p:txBody>
      </p:sp>
      <p:sp>
        <p:nvSpPr>
          <p:cNvPr id="47117" name="Rectangle 13"/>
          <p:cNvSpPr>
            <a:spLocks noGrp="1" noChangeArrowheads="1"/>
          </p:cNvSpPr>
          <p:nvPr>
            <p:ph type="subTitle" idx="1"/>
          </p:nvPr>
        </p:nvSpPr>
        <p:spPr>
          <a:xfrm>
            <a:off x="1828800" y="3886200"/>
            <a:ext cx="8534400" cy="1752600"/>
          </a:xfrm>
        </p:spPr>
        <p:txBody>
          <a:bodyPr/>
          <a:lstStyle>
            <a:lvl1pPr marL="0" indent="0" algn="ctr">
              <a:buFont typeface="Wingdings" panose="05000000000000000000" pitchFamily="2" charset="2"/>
              <a:buNone/>
              <a:defRPr/>
            </a:lvl1pPr>
          </a:lstStyle>
          <a:p>
            <a:pPr lvl="0"/>
            <a:r>
              <a:rPr lang="zh-CN" altLang="en-US" noProof="0"/>
              <a:t>单击此处编辑母版副标题样式</a:t>
            </a:r>
          </a:p>
        </p:txBody>
      </p:sp>
      <p:sp>
        <p:nvSpPr>
          <p:cNvPr id="47118" name="Rectangle 14"/>
          <p:cNvSpPr>
            <a:spLocks noGrp="1" noChangeArrowheads="1"/>
          </p:cNvSpPr>
          <p:nvPr>
            <p:ph type="dt" sz="half" idx="2"/>
          </p:nvPr>
        </p:nvSpPr>
        <p:spPr>
          <a:xfrm>
            <a:off x="1320800" y="6248400"/>
            <a:ext cx="2540000" cy="457200"/>
          </a:xfrm>
        </p:spPr>
        <p:txBody>
          <a:bodyPr/>
          <a:lstStyle>
            <a:lvl1pPr>
              <a:defRPr>
                <a:solidFill>
                  <a:schemeClr val="bg2"/>
                </a:solidFill>
              </a:defRPr>
            </a:lvl1pPr>
          </a:lstStyle>
          <a:p>
            <a:r>
              <a:rPr lang="zh-CN" altLang="en-US"/>
              <a:t>zxb</a:t>
            </a:r>
          </a:p>
        </p:txBody>
      </p:sp>
      <p:sp>
        <p:nvSpPr>
          <p:cNvPr id="47119" name="Rectangle 15"/>
          <p:cNvSpPr>
            <a:spLocks noGrp="1" noChangeArrowheads="1"/>
          </p:cNvSpPr>
          <p:nvPr>
            <p:ph type="ftr" sz="quarter" idx="3"/>
          </p:nvPr>
        </p:nvSpPr>
        <p:spPr>
          <a:xfrm>
            <a:off x="4572000" y="6248400"/>
            <a:ext cx="3860800" cy="457200"/>
          </a:xfrm>
        </p:spPr>
        <p:txBody>
          <a:bodyPr/>
          <a:lstStyle>
            <a:lvl1pPr>
              <a:defRPr>
                <a:solidFill>
                  <a:schemeClr val="bg2"/>
                </a:solidFill>
              </a:defRPr>
            </a:lvl1pPr>
          </a:lstStyle>
          <a:p>
            <a:endParaRPr lang="zh-CN" altLang="en-US"/>
          </a:p>
        </p:txBody>
      </p:sp>
      <p:sp>
        <p:nvSpPr>
          <p:cNvPr id="47120" name="Rectangle 16"/>
          <p:cNvSpPr>
            <a:spLocks noGrp="1" noChangeArrowheads="1"/>
          </p:cNvSpPr>
          <p:nvPr>
            <p:ph type="sldNum" sz="quarter" idx="4"/>
          </p:nvPr>
        </p:nvSpPr>
        <p:spPr>
          <a:xfrm>
            <a:off x="9144000" y="6248400"/>
            <a:ext cx="2540000" cy="457200"/>
          </a:xfrm>
        </p:spPr>
        <p:txBody>
          <a:bodyPr/>
          <a:lstStyle>
            <a:lvl1pPr>
              <a:defRPr>
                <a:solidFill>
                  <a:schemeClr val="bg2"/>
                </a:solidFill>
              </a:defRPr>
            </a:lvl1pPr>
          </a:lstStyle>
          <a:p>
            <a:fld id="{2F8A07E9-32A8-45DC-84C7-B6E4B070637B}" type="slidenum">
              <a:rPr lang="zh-CN" altLang="en-US"/>
              <a:pPr/>
              <a:t>‹#›</a:t>
            </a:fld>
            <a:endParaRPr lang="zh-CN" altLang="en-US"/>
          </a:p>
        </p:txBody>
      </p:sp>
    </p:spTree>
    <p:extLst>
      <p:ext uri="{BB962C8B-B14F-4D97-AF65-F5344CB8AC3E}">
        <p14:creationId xmlns:p14="http://schemas.microsoft.com/office/powerpoint/2010/main" val="30404627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8"/>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1"/>
          <p:cNvSpPr>
            <a:spLocks noGrp="1" noChangeArrowheads="1"/>
          </p:cNvSpPr>
          <p:nvPr>
            <p:ph type="sldNum" sz="quarter" idx="12"/>
          </p:nvPr>
        </p:nvSpPr>
        <p:spPr>
          <a:ln/>
        </p:spPr>
        <p:txBody>
          <a:bodyPr/>
          <a:lstStyle>
            <a:lvl1pPr>
              <a:defRPr/>
            </a:lvl1pPr>
          </a:lstStyle>
          <a:p>
            <a:fld id="{890155C7-9CE1-45C2-9E59-3D9B0867066B}" type="slidenum">
              <a:rPr lang="en-US" altLang="zh-CN"/>
              <a:pPr/>
              <a:t>‹#›</a:t>
            </a:fld>
            <a:endParaRPr lang="en-US" altLang="zh-CN" sz="1400"/>
          </a:p>
        </p:txBody>
      </p:sp>
    </p:spTree>
    <p:extLst>
      <p:ext uri="{BB962C8B-B14F-4D97-AF65-F5344CB8AC3E}">
        <p14:creationId xmlns:p14="http://schemas.microsoft.com/office/powerpoint/2010/main" val="3360879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422400" y="838200"/>
            <a:ext cx="103632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1422400" y="2101850"/>
            <a:ext cx="508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705600" y="2101850"/>
            <a:ext cx="508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7"/>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8"/>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1"/>
          <p:cNvSpPr>
            <a:spLocks noGrp="1" noChangeArrowheads="1"/>
          </p:cNvSpPr>
          <p:nvPr>
            <p:ph type="sldNum" sz="quarter" idx="12"/>
          </p:nvPr>
        </p:nvSpPr>
        <p:spPr>
          <a:ln/>
        </p:spPr>
        <p:txBody>
          <a:bodyPr/>
          <a:lstStyle>
            <a:lvl1pPr>
              <a:defRPr/>
            </a:lvl1pPr>
          </a:lstStyle>
          <a:p>
            <a:fld id="{20CE6CA0-672A-497A-B4A4-9B98DDC8E678}" type="slidenum">
              <a:rPr lang="en-US" altLang="zh-CN"/>
              <a:pPr/>
              <a:t>‹#›</a:t>
            </a:fld>
            <a:endParaRPr lang="en-US" altLang="zh-CN" sz="1400"/>
          </a:p>
        </p:txBody>
      </p:sp>
    </p:spTree>
    <p:extLst>
      <p:ext uri="{BB962C8B-B14F-4D97-AF65-F5344CB8AC3E}">
        <p14:creationId xmlns:p14="http://schemas.microsoft.com/office/powerpoint/2010/main" val="14469966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t="-3000" b="-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0C913308-F349-4B6D-A68A-DD1791B4A57B}" type="slidenum">
              <a:rPr lang="zh-CN" altLang="en-US" smtClean="0"/>
              <a:t>‹#›</a:t>
            </a:fld>
            <a:endParaRPr lang="zh-CN" altLang="en-US"/>
          </a:p>
        </p:txBody>
      </p:sp>
      <p:sp>
        <p:nvSpPr>
          <p:cNvPr id="9" name="矩形 8"/>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8" name="组合 7">
            <a:extLst>
              <a:ext uri="{FF2B5EF4-FFF2-40B4-BE49-F238E27FC236}">
                <a16:creationId xmlns:a16="http://schemas.microsoft.com/office/drawing/2014/main" id="{B0171D94-FBCB-41F8-AA87-E404C328D581}"/>
              </a:ext>
            </a:extLst>
          </p:cNvPr>
          <p:cNvGrpSpPr/>
          <p:nvPr userDrawn="1"/>
        </p:nvGrpSpPr>
        <p:grpSpPr>
          <a:xfrm>
            <a:off x="87924" y="185469"/>
            <a:ext cx="636754" cy="468929"/>
            <a:chOff x="1311557" y="1084208"/>
            <a:chExt cx="363995" cy="250835"/>
          </a:xfrm>
        </p:grpSpPr>
        <p:sp>
          <p:nvSpPr>
            <p:cNvPr id="10" name="任意多边形: 形状 9">
              <a:extLst>
                <a:ext uri="{FF2B5EF4-FFF2-40B4-BE49-F238E27FC236}">
                  <a16:creationId xmlns:a16="http://schemas.microsoft.com/office/drawing/2014/main" id="{9353D482-47D4-42BC-9D9F-27F50EFCFAFC}"/>
                </a:ext>
              </a:extLst>
            </p:cNvPr>
            <p:cNvSpPr/>
            <p:nvPr/>
          </p:nvSpPr>
          <p:spPr>
            <a:xfrm rot="18958199">
              <a:off x="1456870" y="1097746"/>
              <a:ext cx="218682" cy="218682"/>
            </a:xfrm>
            <a:custGeom>
              <a:avLst/>
              <a:gdLst>
                <a:gd name="connsiteX0" fmla="*/ 638672 w 2160240"/>
                <a:gd name="connsiteY0" fmla="*/ 411048 h 2160240"/>
                <a:gd name="connsiteX1" fmla="*/ 417942 w 2160240"/>
                <a:gd name="connsiteY1" fmla="*/ 631778 h 2160240"/>
                <a:gd name="connsiteX2" fmla="*/ 417942 w 2160240"/>
                <a:gd name="connsiteY2" fmla="*/ 1514674 h 2160240"/>
                <a:gd name="connsiteX3" fmla="*/ 638672 w 2160240"/>
                <a:gd name="connsiteY3" fmla="*/ 1735404 h 2160240"/>
                <a:gd name="connsiteX4" fmla="*/ 1521568 w 2160240"/>
                <a:gd name="connsiteY4" fmla="*/ 1735404 h 2160240"/>
                <a:gd name="connsiteX5" fmla="*/ 1742298 w 2160240"/>
                <a:gd name="connsiteY5" fmla="*/ 1514674 h 2160240"/>
                <a:gd name="connsiteX6" fmla="*/ 1742298 w 2160240"/>
                <a:gd name="connsiteY6" fmla="*/ 631778 h 2160240"/>
                <a:gd name="connsiteX7" fmla="*/ 1521568 w 2160240"/>
                <a:gd name="connsiteY7" fmla="*/ 411048 h 2160240"/>
                <a:gd name="connsiteX8" fmla="*/ 360047 w 2160240"/>
                <a:gd name="connsiteY8" fmla="*/ 0 h 2160240"/>
                <a:gd name="connsiteX9" fmla="*/ 1800193 w 2160240"/>
                <a:gd name="connsiteY9" fmla="*/ 0 h 2160240"/>
                <a:gd name="connsiteX10" fmla="*/ 2160240 w 2160240"/>
                <a:gd name="connsiteY10" fmla="*/ 360047 h 2160240"/>
                <a:gd name="connsiteX11" fmla="*/ 2160240 w 2160240"/>
                <a:gd name="connsiteY11" fmla="*/ 1800193 h 2160240"/>
                <a:gd name="connsiteX12" fmla="*/ 1800193 w 2160240"/>
                <a:gd name="connsiteY12" fmla="*/ 2160240 h 2160240"/>
                <a:gd name="connsiteX13" fmla="*/ 360047 w 2160240"/>
                <a:gd name="connsiteY13" fmla="*/ 2160240 h 2160240"/>
                <a:gd name="connsiteX14" fmla="*/ 0 w 2160240"/>
                <a:gd name="connsiteY14" fmla="*/ 1800193 h 2160240"/>
                <a:gd name="connsiteX15" fmla="*/ 0 w 2160240"/>
                <a:gd name="connsiteY15" fmla="*/ 360047 h 2160240"/>
                <a:gd name="connsiteX16" fmla="*/ 360047 w 2160240"/>
                <a:gd name="connsiteY16" fmla="*/ 0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0240" h="2160240">
                  <a:moveTo>
                    <a:pt x="638672" y="411048"/>
                  </a:moveTo>
                  <a:cubicBezTo>
                    <a:pt x="516766" y="411048"/>
                    <a:pt x="417942" y="509872"/>
                    <a:pt x="417942" y="631778"/>
                  </a:cubicBezTo>
                  <a:lnTo>
                    <a:pt x="417942" y="1514674"/>
                  </a:lnTo>
                  <a:cubicBezTo>
                    <a:pt x="417942" y="1636580"/>
                    <a:pt x="516766" y="1735404"/>
                    <a:pt x="638672" y="1735404"/>
                  </a:cubicBezTo>
                  <a:lnTo>
                    <a:pt x="1521568" y="1735404"/>
                  </a:lnTo>
                  <a:cubicBezTo>
                    <a:pt x="1643474" y="1735404"/>
                    <a:pt x="1742298" y="1636580"/>
                    <a:pt x="1742298" y="1514674"/>
                  </a:cubicBezTo>
                  <a:lnTo>
                    <a:pt x="1742298" y="631778"/>
                  </a:lnTo>
                  <a:cubicBezTo>
                    <a:pt x="1742298" y="509872"/>
                    <a:pt x="1643474" y="411048"/>
                    <a:pt x="1521568" y="411048"/>
                  </a:cubicBezTo>
                  <a:close/>
                  <a:moveTo>
                    <a:pt x="360047" y="0"/>
                  </a:moveTo>
                  <a:lnTo>
                    <a:pt x="1800193" y="0"/>
                  </a:lnTo>
                  <a:cubicBezTo>
                    <a:pt x="1999041" y="0"/>
                    <a:pt x="2160240" y="161199"/>
                    <a:pt x="2160240" y="360047"/>
                  </a:cubicBezTo>
                  <a:lnTo>
                    <a:pt x="2160240" y="1800193"/>
                  </a:lnTo>
                  <a:cubicBezTo>
                    <a:pt x="2160240" y="1999041"/>
                    <a:pt x="1999041" y="2160240"/>
                    <a:pt x="1800193" y="2160240"/>
                  </a:cubicBezTo>
                  <a:lnTo>
                    <a:pt x="360047" y="2160240"/>
                  </a:lnTo>
                  <a:cubicBezTo>
                    <a:pt x="161199" y="2160240"/>
                    <a:pt x="0" y="1999041"/>
                    <a:pt x="0" y="1800193"/>
                  </a:cubicBezTo>
                  <a:lnTo>
                    <a:pt x="0" y="360047"/>
                  </a:lnTo>
                  <a:cubicBezTo>
                    <a:pt x="0" y="161199"/>
                    <a:pt x="161199" y="0"/>
                    <a:pt x="360047"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微软雅黑" panose="020B0503020204020204" pitchFamily="34" charset="-122"/>
                <a:ea typeface="微软雅黑" panose="020B0503020204020204" pitchFamily="34" charset="-122"/>
              </a:endParaRPr>
            </a:p>
          </p:txBody>
        </p:sp>
        <p:sp>
          <p:nvSpPr>
            <p:cNvPr id="11" name="任意多边形: 形状 10">
              <a:extLst>
                <a:ext uri="{FF2B5EF4-FFF2-40B4-BE49-F238E27FC236}">
                  <a16:creationId xmlns:a16="http://schemas.microsoft.com/office/drawing/2014/main" id="{1D90C858-B9C7-41E5-AC99-45352229ADAA}"/>
                </a:ext>
              </a:extLst>
            </p:cNvPr>
            <p:cNvSpPr/>
            <p:nvPr/>
          </p:nvSpPr>
          <p:spPr>
            <a:xfrm rot="18958199">
              <a:off x="1311557" y="1084208"/>
              <a:ext cx="250835" cy="250835"/>
            </a:xfrm>
            <a:custGeom>
              <a:avLst/>
              <a:gdLst>
                <a:gd name="connsiteX0" fmla="*/ 638672 w 2160240"/>
                <a:gd name="connsiteY0" fmla="*/ 411048 h 2160240"/>
                <a:gd name="connsiteX1" fmla="*/ 417942 w 2160240"/>
                <a:gd name="connsiteY1" fmla="*/ 631778 h 2160240"/>
                <a:gd name="connsiteX2" fmla="*/ 417942 w 2160240"/>
                <a:gd name="connsiteY2" fmla="*/ 1514674 h 2160240"/>
                <a:gd name="connsiteX3" fmla="*/ 638672 w 2160240"/>
                <a:gd name="connsiteY3" fmla="*/ 1735404 h 2160240"/>
                <a:gd name="connsiteX4" fmla="*/ 1521568 w 2160240"/>
                <a:gd name="connsiteY4" fmla="*/ 1735404 h 2160240"/>
                <a:gd name="connsiteX5" fmla="*/ 1742298 w 2160240"/>
                <a:gd name="connsiteY5" fmla="*/ 1514674 h 2160240"/>
                <a:gd name="connsiteX6" fmla="*/ 1742298 w 2160240"/>
                <a:gd name="connsiteY6" fmla="*/ 631778 h 2160240"/>
                <a:gd name="connsiteX7" fmla="*/ 1521568 w 2160240"/>
                <a:gd name="connsiteY7" fmla="*/ 411048 h 2160240"/>
                <a:gd name="connsiteX8" fmla="*/ 360047 w 2160240"/>
                <a:gd name="connsiteY8" fmla="*/ 0 h 2160240"/>
                <a:gd name="connsiteX9" fmla="*/ 1800193 w 2160240"/>
                <a:gd name="connsiteY9" fmla="*/ 0 h 2160240"/>
                <a:gd name="connsiteX10" fmla="*/ 2160240 w 2160240"/>
                <a:gd name="connsiteY10" fmla="*/ 360047 h 2160240"/>
                <a:gd name="connsiteX11" fmla="*/ 2160240 w 2160240"/>
                <a:gd name="connsiteY11" fmla="*/ 1800193 h 2160240"/>
                <a:gd name="connsiteX12" fmla="*/ 1800193 w 2160240"/>
                <a:gd name="connsiteY12" fmla="*/ 2160240 h 2160240"/>
                <a:gd name="connsiteX13" fmla="*/ 360047 w 2160240"/>
                <a:gd name="connsiteY13" fmla="*/ 2160240 h 2160240"/>
                <a:gd name="connsiteX14" fmla="*/ 0 w 2160240"/>
                <a:gd name="connsiteY14" fmla="*/ 1800193 h 2160240"/>
                <a:gd name="connsiteX15" fmla="*/ 0 w 2160240"/>
                <a:gd name="connsiteY15" fmla="*/ 360047 h 2160240"/>
                <a:gd name="connsiteX16" fmla="*/ 360047 w 2160240"/>
                <a:gd name="connsiteY16" fmla="*/ 0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0240" h="2160240">
                  <a:moveTo>
                    <a:pt x="638672" y="411048"/>
                  </a:moveTo>
                  <a:cubicBezTo>
                    <a:pt x="516766" y="411048"/>
                    <a:pt x="417942" y="509872"/>
                    <a:pt x="417942" y="631778"/>
                  </a:cubicBezTo>
                  <a:lnTo>
                    <a:pt x="417942" y="1514674"/>
                  </a:lnTo>
                  <a:cubicBezTo>
                    <a:pt x="417942" y="1636580"/>
                    <a:pt x="516766" y="1735404"/>
                    <a:pt x="638672" y="1735404"/>
                  </a:cubicBezTo>
                  <a:lnTo>
                    <a:pt x="1521568" y="1735404"/>
                  </a:lnTo>
                  <a:cubicBezTo>
                    <a:pt x="1643474" y="1735404"/>
                    <a:pt x="1742298" y="1636580"/>
                    <a:pt x="1742298" y="1514674"/>
                  </a:cubicBezTo>
                  <a:lnTo>
                    <a:pt x="1742298" y="631778"/>
                  </a:lnTo>
                  <a:cubicBezTo>
                    <a:pt x="1742298" y="509872"/>
                    <a:pt x="1643474" y="411048"/>
                    <a:pt x="1521568" y="411048"/>
                  </a:cubicBezTo>
                  <a:close/>
                  <a:moveTo>
                    <a:pt x="360047" y="0"/>
                  </a:moveTo>
                  <a:lnTo>
                    <a:pt x="1800193" y="0"/>
                  </a:lnTo>
                  <a:cubicBezTo>
                    <a:pt x="1999041" y="0"/>
                    <a:pt x="2160240" y="161199"/>
                    <a:pt x="2160240" y="360047"/>
                  </a:cubicBezTo>
                  <a:lnTo>
                    <a:pt x="2160240" y="1800193"/>
                  </a:lnTo>
                  <a:cubicBezTo>
                    <a:pt x="2160240" y="1999041"/>
                    <a:pt x="1999041" y="2160240"/>
                    <a:pt x="1800193" y="2160240"/>
                  </a:cubicBezTo>
                  <a:lnTo>
                    <a:pt x="360047" y="2160240"/>
                  </a:lnTo>
                  <a:cubicBezTo>
                    <a:pt x="161199" y="2160240"/>
                    <a:pt x="0" y="1999041"/>
                    <a:pt x="0" y="1800193"/>
                  </a:cubicBezTo>
                  <a:lnTo>
                    <a:pt x="0" y="360047"/>
                  </a:lnTo>
                  <a:cubicBezTo>
                    <a:pt x="0" y="161199"/>
                    <a:pt x="161199" y="0"/>
                    <a:pt x="360047" y="0"/>
                  </a:cubicBezTo>
                  <a:close/>
                </a:path>
              </a:pathLst>
            </a:custGeom>
            <a:solidFill>
              <a:schemeClr val="tx1">
                <a:lumMod val="50000"/>
                <a:lumOff val="50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微软雅黑" panose="020B0503020204020204" pitchFamily="34" charset="-122"/>
                <a:ea typeface="微软雅黑" panose="020B0503020204020204" pitchFamily="34" charset="-122"/>
              </a:endParaRPr>
            </a:p>
          </p:txBody>
        </p:sp>
      </p:grpSp>
      <p:sp>
        <p:nvSpPr>
          <p:cNvPr id="12" name="矩形 11">
            <a:extLst>
              <a:ext uri="{FF2B5EF4-FFF2-40B4-BE49-F238E27FC236}">
                <a16:creationId xmlns:a16="http://schemas.microsoft.com/office/drawing/2014/main" id="{267E017E-0BA1-4A97-A01D-E4AFC593B2B8}"/>
              </a:ext>
            </a:extLst>
          </p:cNvPr>
          <p:cNvSpPr/>
          <p:nvPr userDrawn="1"/>
        </p:nvSpPr>
        <p:spPr>
          <a:xfrm flipV="1">
            <a:off x="0" y="813017"/>
            <a:ext cx="12192000" cy="3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01F42"/>
              </a:solidFill>
              <a:effectLst/>
              <a:uLnTx/>
              <a:uFillTx/>
              <a:latin typeface="Calibri" panose="020F0502020204030204"/>
              <a:ea typeface="等线"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Lst>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hf hdr="0" dt="0"/>
  <p:txStyles>
    <p:titleStyle>
      <a:lvl1pPr algn="ctr" defTabSz="1219200"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11.png"/><Relationship Id="rId1" Type="http://schemas.openxmlformats.org/officeDocument/2006/relationships/slideLayout" Target="../slideLayouts/slideLayout5.xml"/><Relationship Id="rId4" Type="http://schemas.openxmlformats.org/officeDocument/2006/relationships/image" Target="../media/image12.wmf"/></Relationships>
</file>

<file path=ppt/slides/_rels/slide14.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oleObject" Target="../embeddings/oleObject2.bin"/><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oleObject" Target="../embeddings/oleObject3.bin"/><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形状 18"/>
          <p:cNvSpPr/>
          <p:nvPr/>
        </p:nvSpPr>
        <p:spPr>
          <a:xfrm rot="18958199">
            <a:off x="10948234" y="2345971"/>
            <a:ext cx="617256" cy="617256"/>
          </a:xfrm>
          <a:custGeom>
            <a:avLst/>
            <a:gdLst>
              <a:gd name="connsiteX0" fmla="*/ 638672 w 2160240"/>
              <a:gd name="connsiteY0" fmla="*/ 411048 h 2160240"/>
              <a:gd name="connsiteX1" fmla="*/ 417942 w 2160240"/>
              <a:gd name="connsiteY1" fmla="*/ 631778 h 2160240"/>
              <a:gd name="connsiteX2" fmla="*/ 417942 w 2160240"/>
              <a:gd name="connsiteY2" fmla="*/ 1514674 h 2160240"/>
              <a:gd name="connsiteX3" fmla="*/ 638672 w 2160240"/>
              <a:gd name="connsiteY3" fmla="*/ 1735404 h 2160240"/>
              <a:gd name="connsiteX4" fmla="*/ 1521568 w 2160240"/>
              <a:gd name="connsiteY4" fmla="*/ 1735404 h 2160240"/>
              <a:gd name="connsiteX5" fmla="*/ 1742298 w 2160240"/>
              <a:gd name="connsiteY5" fmla="*/ 1514674 h 2160240"/>
              <a:gd name="connsiteX6" fmla="*/ 1742298 w 2160240"/>
              <a:gd name="connsiteY6" fmla="*/ 631778 h 2160240"/>
              <a:gd name="connsiteX7" fmla="*/ 1521568 w 2160240"/>
              <a:gd name="connsiteY7" fmla="*/ 411048 h 2160240"/>
              <a:gd name="connsiteX8" fmla="*/ 360047 w 2160240"/>
              <a:gd name="connsiteY8" fmla="*/ 0 h 2160240"/>
              <a:gd name="connsiteX9" fmla="*/ 1800193 w 2160240"/>
              <a:gd name="connsiteY9" fmla="*/ 0 h 2160240"/>
              <a:gd name="connsiteX10" fmla="*/ 2160240 w 2160240"/>
              <a:gd name="connsiteY10" fmla="*/ 360047 h 2160240"/>
              <a:gd name="connsiteX11" fmla="*/ 2160240 w 2160240"/>
              <a:gd name="connsiteY11" fmla="*/ 1800193 h 2160240"/>
              <a:gd name="connsiteX12" fmla="*/ 1800193 w 2160240"/>
              <a:gd name="connsiteY12" fmla="*/ 2160240 h 2160240"/>
              <a:gd name="connsiteX13" fmla="*/ 360047 w 2160240"/>
              <a:gd name="connsiteY13" fmla="*/ 2160240 h 2160240"/>
              <a:gd name="connsiteX14" fmla="*/ 0 w 2160240"/>
              <a:gd name="connsiteY14" fmla="*/ 1800193 h 2160240"/>
              <a:gd name="connsiteX15" fmla="*/ 0 w 2160240"/>
              <a:gd name="connsiteY15" fmla="*/ 360047 h 2160240"/>
              <a:gd name="connsiteX16" fmla="*/ 360047 w 2160240"/>
              <a:gd name="connsiteY16" fmla="*/ 0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0240" h="2160240">
                <a:moveTo>
                  <a:pt x="638672" y="411048"/>
                </a:moveTo>
                <a:cubicBezTo>
                  <a:pt x="516766" y="411048"/>
                  <a:pt x="417942" y="509872"/>
                  <a:pt x="417942" y="631778"/>
                </a:cubicBezTo>
                <a:lnTo>
                  <a:pt x="417942" y="1514674"/>
                </a:lnTo>
                <a:cubicBezTo>
                  <a:pt x="417942" y="1636580"/>
                  <a:pt x="516766" y="1735404"/>
                  <a:pt x="638672" y="1735404"/>
                </a:cubicBezTo>
                <a:lnTo>
                  <a:pt x="1521568" y="1735404"/>
                </a:lnTo>
                <a:cubicBezTo>
                  <a:pt x="1643474" y="1735404"/>
                  <a:pt x="1742298" y="1636580"/>
                  <a:pt x="1742298" y="1514674"/>
                </a:cubicBezTo>
                <a:lnTo>
                  <a:pt x="1742298" y="631778"/>
                </a:lnTo>
                <a:cubicBezTo>
                  <a:pt x="1742298" y="509872"/>
                  <a:pt x="1643474" y="411048"/>
                  <a:pt x="1521568" y="411048"/>
                </a:cubicBezTo>
                <a:close/>
                <a:moveTo>
                  <a:pt x="360047" y="0"/>
                </a:moveTo>
                <a:lnTo>
                  <a:pt x="1800193" y="0"/>
                </a:lnTo>
                <a:cubicBezTo>
                  <a:pt x="1999041" y="0"/>
                  <a:pt x="2160240" y="161199"/>
                  <a:pt x="2160240" y="360047"/>
                </a:cubicBezTo>
                <a:lnTo>
                  <a:pt x="2160240" y="1800193"/>
                </a:lnTo>
                <a:cubicBezTo>
                  <a:pt x="2160240" y="1999041"/>
                  <a:pt x="1999041" y="2160240"/>
                  <a:pt x="1800193" y="2160240"/>
                </a:cubicBezTo>
                <a:lnTo>
                  <a:pt x="360047" y="2160240"/>
                </a:lnTo>
                <a:cubicBezTo>
                  <a:pt x="161199" y="2160240"/>
                  <a:pt x="0" y="1999041"/>
                  <a:pt x="0" y="1800193"/>
                </a:cubicBezTo>
                <a:lnTo>
                  <a:pt x="0" y="360047"/>
                </a:lnTo>
                <a:cubicBezTo>
                  <a:pt x="0" y="161199"/>
                  <a:pt x="161199" y="0"/>
                  <a:pt x="360047" y="0"/>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Rectangle 4">
            <a:extLst>
              <a:ext uri="{FF2B5EF4-FFF2-40B4-BE49-F238E27FC236}">
                <a16:creationId xmlns:a16="http://schemas.microsoft.com/office/drawing/2014/main" id="{0C2719BD-D99F-4CA7-BAA3-06581610BA9A}"/>
              </a:ext>
            </a:extLst>
          </p:cNvPr>
          <p:cNvSpPr>
            <a:spLocks noChangeArrowheads="1"/>
          </p:cNvSpPr>
          <p:nvPr/>
        </p:nvSpPr>
        <p:spPr bwMode="auto">
          <a:xfrm>
            <a:off x="5955559" y="4578510"/>
            <a:ext cx="5868715" cy="1990598"/>
          </a:xfrm>
          <a:prstGeom prst="rect">
            <a:avLst/>
          </a:prstGeom>
          <a:noFill/>
          <a:ln w="9525">
            <a:noFill/>
            <a:miter lim="800000"/>
            <a:headEnd/>
            <a:tailEnd/>
          </a:ln>
        </p:spPr>
        <p:txBody>
          <a:bodyPr/>
          <a:lstStyle/>
          <a:p>
            <a:pPr marL="342900" indent="-342900">
              <a:spcBef>
                <a:spcPct val="20000"/>
              </a:spcBef>
            </a:pPr>
            <a:r>
              <a:rPr lang="zh-CN" altLang="en-US" sz="2000" b="1" dirty="0"/>
              <a:t>机械工程学院 制造技术及装备自动化研究所</a:t>
            </a:r>
            <a:endParaRPr lang="en-US" altLang="zh-CN" sz="2000" b="1" dirty="0"/>
          </a:p>
          <a:p>
            <a:pPr marL="342900" indent="-342900">
              <a:spcBef>
                <a:spcPct val="20000"/>
              </a:spcBef>
            </a:pPr>
            <a:r>
              <a:rPr lang="zh-CN" altLang="en-US" sz="2000" b="1" dirty="0">
                <a:latin typeface="Times New Roman" pitchFamily="18" charset="0"/>
              </a:rPr>
              <a:t>联系电话：</a:t>
            </a:r>
            <a:r>
              <a:rPr lang="en-US" altLang="zh-CN" sz="2000" b="1" dirty="0">
                <a:latin typeface="Times New Roman" pitchFamily="18" charset="0"/>
              </a:rPr>
              <a:t>87951145/ 1336011639</a:t>
            </a:r>
          </a:p>
          <a:p>
            <a:pPr marL="342900" indent="-342900">
              <a:spcBef>
                <a:spcPct val="20000"/>
              </a:spcBef>
            </a:pPr>
            <a:r>
              <a:rPr lang="en-US" altLang="zh-CN" sz="2000" b="1" dirty="0">
                <a:latin typeface="Times New Roman" pitchFamily="18" charset="0"/>
              </a:rPr>
              <a:t>Email: yangsx@zju.edu.cn</a:t>
            </a:r>
          </a:p>
          <a:p>
            <a:pPr marL="342900" indent="-342900">
              <a:spcBef>
                <a:spcPct val="20000"/>
              </a:spcBef>
            </a:pPr>
            <a:r>
              <a:rPr lang="zh-CN" altLang="en-US" sz="2000" b="1" dirty="0">
                <a:latin typeface="Times New Roman" pitchFamily="18" charset="0"/>
              </a:rPr>
              <a:t>办公室：浙江大学玉泉校区教</a:t>
            </a:r>
            <a:r>
              <a:rPr lang="en-US" altLang="zh-CN" sz="2000" b="1" dirty="0">
                <a:latin typeface="Times New Roman" pitchFamily="18" charset="0"/>
              </a:rPr>
              <a:t>1</a:t>
            </a:r>
            <a:r>
              <a:rPr lang="zh-CN" altLang="en-US" sz="2000" b="1" dirty="0">
                <a:latin typeface="Times New Roman" pitchFamily="18" charset="0"/>
              </a:rPr>
              <a:t>－</a:t>
            </a:r>
            <a:r>
              <a:rPr lang="en-US" altLang="zh-CN" sz="2000" b="1" dirty="0">
                <a:latin typeface="Times New Roman" pitchFamily="18" charset="0"/>
              </a:rPr>
              <a:t>233</a:t>
            </a:r>
            <a:endParaRPr lang="en-US" altLang="zh-CN" sz="2000" b="1" dirty="0">
              <a:latin typeface="楷体_GB2312" pitchFamily="49" charset="-122"/>
              <a:ea typeface="楷体_GB2312" pitchFamily="49" charset="-122"/>
            </a:endParaRPr>
          </a:p>
        </p:txBody>
      </p:sp>
      <p:sp>
        <p:nvSpPr>
          <p:cNvPr id="10" name="Rectangle 4">
            <a:extLst>
              <a:ext uri="{FF2B5EF4-FFF2-40B4-BE49-F238E27FC236}">
                <a16:creationId xmlns:a16="http://schemas.microsoft.com/office/drawing/2014/main" id="{C57BA1CE-7702-41DA-9C38-9B8E5AC49EFC}"/>
              </a:ext>
            </a:extLst>
          </p:cNvPr>
          <p:cNvSpPr>
            <a:spLocks noChangeArrowheads="1"/>
          </p:cNvSpPr>
          <p:nvPr/>
        </p:nvSpPr>
        <p:spPr bwMode="auto">
          <a:xfrm>
            <a:off x="5955558" y="3091003"/>
            <a:ext cx="6236441" cy="1384573"/>
          </a:xfrm>
          <a:prstGeom prst="rect">
            <a:avLst/>
          </a:prstGeom>
          <a:noFill/>
          <a:ln w="9525">
            <a:noFill/>
            <a:miter lim="800000"/>
            <a:headEnd/>
            <a:tailEnd/>
          </a:ln>
        </p:spPr>
        <p:txBody>
          <a:bodyPr/>
          <a:lstStyle/>
          <a:p>
            <a:pPr marL="342900" indent="-342900">
              <a:spcBef>
                <a:spcPct val="20000"/>
              </a:spcBef>
            </a:pPr>
            <a:endParaRPr lang="en-US" altLang="zh-CN" sz="3200" dirty="0">
              <a:latin typeface="隶书" pitchFamily="49" charset="-122"/>
              <a:ea typeface="隶书" pitchFamily="49" charset="-122"/>
            </a:endParaRPr>
          </a:p>
          <a:p>
            <a:pPr marL="342900" indent="-342900">
              <a:spcBef>
                <a:spcPct val="20000"/>
              </a:spcBef>
            </a:pPr>
            <a:r>
              <a:rPr lang="zh-CN" altLang="en-US" sz="3600" b="1" dirty="0"/>
              <a:t>主讲人：杨世锡</a:t>
            </a:r>
            <a:endParaRPr lang="en-US" altLang="zh-CN" sz="3600" b="1" dirty="0">
              <a:latin typeface="隶书" pitchFamily="49" charset="-122"/>
              <a:ea typeface="隶书" pitchFamily="49" charset="-122"/>
            </a:endParaRPr>
          </a:p>
          <a:p>
            <a:pPr marL="342900" indent="-342900">
              <a:spcBef>
                <a:spcPct val="20000"/>
              </a:spcBef>
            </a:pPr>
            <a:r>
              <a:rPr lang="en-US" altLang="zh-CN" sz="3600" b="1" dirty="0">
                <a:latin typeface="隶书" pitchFamily="49" charset="-122"/>
                <a:ea typeface="隶书" pitchFamily="49" charset="-122"/>
              </a:rPr>
              <a:t>        </a:t>
            </a:r>
            <a:r>
              <a:rPr lang="zh-CN" altLang="en-US" sz="3600" b="1" dirty="0"/>
              <a:t>             </a:t>
            </a:r>
            <a:endParaRPr lang="en-US" altLang="zh-CN" b="1" dirty="0">
              <a:solidFill>
                <a:srgbClr val="FFCC00"/>
              </a:solidFill>
              <a:latin typeface="Times New Roman" pitchFamily="18" charset="0"/>
            </a:endParaRPr>
          </a:p>
        </p:txBody>
      </p:sp>
      <p:pic>
        <p:nvPicPr>
          <p:cNvPr id="12" name="图片 11">
            <a:extLst>
              <a:ext uri="{FF2B5EF4-FFF2-40B4-BE49-F238E27FC236}">
                <a16:creationId xmlns:a16="http://schemas.microsoft.com/office/drawing/2014/main" id="{3EE0F365-9706-42AD-A5AA-C7B0B2B3749C}"/>
              </a:ext>
            </a:extLst>
          </p:cNvPr>
          <p:cNvPicPr>
            <a:picLocks noChangeAspect="1"/>
          </p:cNvPicPr>
          <p:nvPr/>
        </p:nvPicPr>
        <p:blipFill>
          <a:blip r:embed="rId3"/>
          <a:stretch>
            <a:fillRect/>
          </a:stretch>
        </p:blipFill>
        <p:spPr>
          <a:xfrm>
            <a:off x="0" y="-25713"/>
            <a:ext cx="12192000" cy="2273085"/>
          </a:xfrm>
          <a:prstGeom prst="rect">
            <a:avLst/>
          </a:prstGeom>
        </p:spPr>
      </p:pic>
      <p:sp>
        <p:nvSpPr>
          <p:cNvPr id="13" name="Rectangle 5">
            <a:extLst>
              <a:ext uri="{FF2B5EF4-FFF2-40B4-BE49-F238E27FC236}">
                <a16:creationId xmlns:a16="http://schemas.microsoft.com/office/drawing/2014/main" id="{C1AB420E-8503-4EAA-978D-EDD7612064B1}"/>
              </a:ext>
            </a:extLst>
          </p:cNvPr>
          <p:cNvSpPr txBox="1">
            <a:spLocks noChangeArrowheads="1"/>
          </p:cNvSpPr>
          <p:nvPr/>
        </p:nvSpPr>
        <p:spPr>
          <a:xfrm>
            <a:off x="265611" y="396284"/>
            <a:ext cx="11558663" cy="2101850"/>
          </a:xfrm>
          <a:prstGeom prst="rect">
            <a:avLst/>
          </a:prstGeom>
        </p:spPr>
        <p:txBody>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pPr>
              <a:lnSpc>
                <a:spcPct val="150000"/>
              </a:lnSpc>
            </a:pPr>
            <a:r>
              <a:rPr lang="zh-CN" altLang="en-US" sz="5400" kern="0" dirty="0">
                <a:solidFill>
                  <a:srgbClr val="C00000"/>
                </a:solidFill>
                <a:latin typeface="Times New Roman" panose="02020603050405020304" pitchFamily="18" charset="0"/>
                <a:ea typeface="黑体" panose="02010609060101010101" pitchFamily="49" charset="-122"/>
              </a:rPr>
              <a:t>     互换性与技术测量</a:t>
            </a:r>
            <a:endParaRPr lang="en-US" altLang="zh-CN" sz="5400" kern="0" dirty="0">
              <a:solidFill>
                <a:srgbClr val="C00000"/>
              </a:solidFill>
              <a:latin typeface="Times New Roman" panose="02020603050405020304" pitchFamily="18" charset="0"/>
              <a:ea typeface="黑体" panose="02010609060101010101" pitchFamily="49" charset="-122"/>
            </a:endParaRPr>
          </a:p>
          <a:p>
            <a:pPr>
              <a:lnSpc>
                <a:spcPct val="150000"/>
              </a:lnSpc>
            </a:pPr>
            <a:endParaRPr lang="en-US" altLang="zh-CN" sz="1800" kern="0" dirty="0">
              <a:solidFill>
                <a:srgbClr val="C00000"/>
              </a:solidFill>
              <a:latin typeface="Times New Roman" panose="02020603050405020304" pitchFamily="18" charset="0"/>
              <a:cs typeface="Times New Roman" panose="02020603050405020304" pitchFamily="18" charset="0"/>
            </a:endParaRPr>
          </a:p>
          <a:p>
            <a:pPr>
              <a:lnSpc>
                <a:spcPct val="150000"/>
              </a:lnSpc>
            </a:pPr>
            <a:r>
              <a:rPr lang="en-US" altLang="zh-CN" sz="4000" kern="0" dirty="0">
                <a:solidFill>
                  <a:srgbClr val="C00000"/>
                </a:solidFill>
                <a:latin typeface="Times New Roman" panose="02020603050405020304" pitchFamily="18" charset="0"/>
                <a:cs typeface="Times New Roman" panose="02020603050405020304" pitchFamily="18" charset="0"/>
              </a:rPr>
              <a:t>Interchangeability and Technical Measurement</a:t>
            </a:r>
            <a:r>
              <a:rPr lang="en-US" altLang="zh-CN" sz="4000" kern="0" dirty="0">
                <a:solidFill>
                  <a:srgbClr val="C00000"/>
                </a:solidFill>
              </a:rPr>
              <a:t> </a:t>
            </a:r>
            <a:endParaRPr lang="zh-CN" altLang="en-US" sz="4000" kern="0" dirty="0">
              <a:solidFill>
                <a:srgbClr val="C00000"/>
              </a:solidFill>
            </a:endParaRPr>
          </a:p>
        </p:txBody>
      </p:sp>
      <p:pic>
        <p:nvPicPr>
          <p:cNvPr id="15" name="图片 14">
            <a:extLst>
              <a:ext uri="{FF2B5EF4-FFF2-40B4-BE49-F238E27FC236}">
                <a16:creationId xmlns:a16="http://schemas.microsoft.com/office/drawing/2014/main" id="{0BD10EC6-ECE5-4D7C-8C8C-674233C773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944" y="3340295"/>
            <a:ext cx="4832450" cy="3331748"/>
          </a:xfrm>
          <a:prstGeom prst="rect">
            <a:avLst/>
          </a:prstGeom>
        </p:spPr>
      </p:pic>
    </p:spTree>
    <p:extLst>
      <p:ext uri="{BB962C8B-B14F-4D97-AF65-F5344CB8AC3E}">
        <p14:creationId xmlns:p14="http://schemas.microsoft.com/office/powerpoint/2010/main" val="1214456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type="body" idx="1"/>
          </p:nvPr>
        </p:nvSpPr>
        <p:spPr>
          <a:xfrm>
            <a:off x="244844" y="1072516"/>
            <a:ext cx="11566156" cy="5267325"/>
          </a:xfrm>
        </p:spPr>
        <p:txBody>
          <a:bodyPr/>
          <a:lstStyle/>
          <a:p>
            <a:pPr eaLnBrk="1" hangingPunct="1">
              <a:lnSpc>
                <a:spcPct val="150000"/>
              </a:lnSpc>
              <a:buFont typeface="Wingdings" panose="05000000000000000000" pitchFamily="2" charset="2"/>
              <a:buNone/>
            </a:pPr>
            <a:r>
              <a:rPr lang="zh-CN" altLang="en-US" sz="2400" b="1" dirty="0">
                <a:solidFill>
                  <a:srgbClr val="0B0201"/>
                </a:solidFill>
              </a:rPr>
              <a:t>附表</a:t>
            </a:r>
            <a:r>
              <a:rPr lang="en-US" altLang="zh-CN" sz="2400" b="1" dirty="0">
                <a:solidFill>
                  <a:srgbClr val="0B0201"/>
                </a:solidFill>
              </a:rPr>
              <a:t>1  </a:t>
            </a:r>
            <a:r>
              <a:rPr lang="zh-CN" altLang="en-US" sz="2400" b="1" dirty="0">
                <a:solidFill>
                  <a:srgbClr val="0B0201"/>
                </a:solidFill>
              </a:rPr>
              <a:t>轮廓算术平均偏差</a:t>
            </a:r>
            <a:r>
              <a:rPr lang="en-US" altLang="zh-CN" sz="2400" b="1" i="1" dirty="0">
                <a:solidFill>
                  <a:srgbClr val="0B0201"/>
                </a:solidFill>
              </a:rPr>
              <a:t>Ra</a:t>
            </a:r>
            <a:r>
              <a:rPr lang="zh-CN" altLang="en-US" sz="2400" b="1" dirty="0">
                <a:solidFill>
                  <a:srgbClr val="0B0201"/>
                </a:solidFill>
              </a:rPr>
              <a:t>、轮廓最大高度</a:t>
            </a:r>
            <a:r>
              <a:rPr lang="en-US" altLang="zh-CN" sz="2400" b="1" i="1" dirty="0" err="1">
                <a:solidFill>
                  <a:srgbClr val="0B0201"/>
                </a:solidFill>
              </a:rPr>
              <a:t>Rz</a:t>
            </a:r>
            <a:r>
              <a:rPr lang="zh-CN" altLang="en-US" sz="2400" b="1" dirty="0">
                <a:solidFill>
                  <a:srgbClr val="0B0201"/>
                </a:solidFill>
              </a:rPr>
              <a:t>和轮廓单元的平均宽度</a:t>
            </a:r>
            <a:r>
              <a:rPr lang="en-US" altLang="zh-CN" sz="2400" b="1" i="1" dirty="0" err="1">
                <a:solidFill>
                  <a:srgbClr val="0B0201"/>
                </a:solidFill>
              </a:rPr>
              <a:t>Rz</a:t>
            </a:r>
            <a:r>
              <a:rPr lang="zh-CN" altLang="en-US" sz="2400" b="1" i="1" dirty="0">
                <a:solidFill>
                  <a:srgbClr val="0B0201"/>
                </a:solidFill>
              </a:rPr>
              <a:t>，</a:t>
            </a:r>
            <a:r>
              <a:rPr lang="zh-CN" altLang="en-US" sz="2400" b="1" dirty="0">
                <a:solidFill>
                  <a:srgbClr val="0B0201"/>
                </a:solidFill>
              </a:rPr>
              <a:t>标准取样长度和标准评定长度（摘自</a:t>
            </a:r>
            <a:r>
              <a:rPr lang="en-US" altLang="zh-CN" sz="2400" b="1" dirty="0">
                <a:solidFill>
                  <a:srgbClr val="0B0201"/>
                </a:solidFill>
              </a:rPr>
              <a:t>GB/T 1301</a:t>
            </a:r>
            <a:r>
              <a:rPr lang="zh-CN" altLang="en-US" sz="2400" b="1" dirty="0">
                <a:solidFill>
                  <a:srgbClr val="0B0201"/>
                </a:solidFill>
              </a:rPr>
              <a:t>－</a:t>
            </a:r>
            <a:r>
              <a:rPr lang="en-US" altLang="zh-CN" sz="2400" b="1" dirty="0">
                <a:solidFill>
                  <a:srgbClr val="0B0201"/>
                </a:solidFill>
              </a:rPr>
              <a:t>2009</a:t>
            </a:r>
            <a:r>
              <a:rPr lang="zh-CN" altLang="en-US" sz="2400" b="1" dirty="0">
                <a:solidFill>
                  <a:srgbClr val="0B0201"/>
                </a:solidFill>
              </a:rPr>
              <a:t>、 </a:t>
            </a:r>
            <a:r>
              <a:rPr lang="en-US" altLang="zh-CN" sz="2400" b="1" dirty="0">
                <a:solidFill>
                  <a:srgbClr val="0B0201"/>
                </a:solidFill>
              </a:rPr>
              <a:t>GB/T 10610</a:t>
            </a:r>
            <a:r>
              <a:rPr lang="zh-CN" altLang="en-US" sz="2400" b="1" dirty="0">
                <a:solidFill>
                  <a:srgbClr val="0B0201"/>
                </a:solidFill>
              </a:rPr>
              <a:t>－</a:t>
            </a:r>
            <a:r>
              <a:rPr lang="en-US" altLang="zh-CN" sz="2400" b="1" dirty="0">
                <a:solidFill>
                  <a:srgbClr val="0B0201"/>
                </a:solidFill>
              </a:rPr>
              <a:t>2009</a:t>
            </a:r>
            <a:r>
              <a:rPr lang="zh-CN" altLang="en-US" sz="2400" b="1" dirty="0">
                <a:solidFill>
                  <a:srgbClr val="0B0201"/>
                </a:solidFill>
              </a:rPr>
              <a:t>）、 表示滤波器传输带</a:t>
            </a:r>
            <a:r>
              <a:rPr lang="en-US" altLang="zh-CN" sz="2400" b="1" i="1" dirty="0" err="1">
                <a:solidFill>
                  <a:srgbClr val="0B0201"/>
                </a:solidFill>
              </a:rPr>
              <a:t>λs</a:t>
            </a:r>
            <a:r>
              <a:rPr lang="en-US" altLang="zh-CN" sz="2400" b="1" dirty="0">
                <a:solidFill>
                  <a:srgbClr val="0B0201"/>
                </a:solidFill>
              </a:rPr>
              <a:t> </a:t>
            </a:r>
            <a:r>
              <a:rPr lang="en-US" altLang="en-US" sz="2400" b="1" dirty="0">
                <a:solidFill>
                  <a:srgbClr val="0B0201"/>
                </a:solidFill>
              </a:rPr>
              <a:t>～</a:t>
            </a:r>
            <a:r>
              <a:rPr lang="en-US" altLang="zh-CN" sz="2400" b="1" i="1" dirty="0" err="1">
                <a:solidFill>
                  <a:srgbClr val="0B0201"/>
                </a:solidFill>
              </a:rPr>
              <a:t>λc</a:t>
            </a:r>
            <a:r>
              <a:rPr lang="en-US" altLang="zh-CN" sz="2400" b="1" i="1" dirty="0">
                <a:solidFill>
                  <a:srgbClr val="0B0201"/>
                </a:solidFill>
              </a:rPr>
              <a:t> </a:t>
            </a:r>
            <a:r>
              <a:rPr lang="zh-CN" altLang="en-US" sz="2400" b="1" dirty="0">
                <a:solidFill>
                  <a:srgbClr val="0B0201"/>
                </a:solidFill>
              </a:rPr>
              <a:t>这两个极限值的标准化值取自</a:t>
            </a:r>
            <a:r>
              <a:rPr lang="en-US" altLang="zh-CN" sz="2400" b="1" dirty="0">
                <a:solidFill>
                  <a:srgbClr val="0B0201"/>
                </a:solidFill>
              </a:rPr>
              <a:t>GB/T 6062</a:t>
            </a:r>
            <a:r>
              <a:rPr lang="zh-CN" altLang="en-US" sz="2400" b="1" dirty="0">
                <a:solidFill>
                  <a:srgbClr val="0B0201"/>
                </a:solidFill>
              </a:rPr>
              <a:t>－</a:t>
            </a:r>
            <a:r>
              <a:rPr lang="en-US" altLang="zh-CN" sz="2400" b="1" dirty="0">
                <a:solidFill>
                  <a:srgbClr val="0B0201"/>
                </a:solidFill>
              </a:rPr>
              <a:t>2002</a:t>
            </a:r>
            <a:r>
              <a:rPr lang="zh-CN" altLang="en-US" sz="2400" b="1" dirty="0">
                <a:solidFill>
                  <a:srgbClr val="0B0201"/>
                </a:solidFill>
              </a:rPr>
              <a:t>。</a:t>
            </a:r>
          </a:p>
          <a:p>
            <a:pPr eaLnBrk="1" hangingPunct="1">
              <a:lnSpc>
                <a:spcPct val="150000"/>
              </a:lnSpc>
              <a:buFont typeface="Wingdings" panose="05000000000000000000" pitchFamily="2" charset="2"/>
              <a:buNone/>
            </a:pPr>
            <a:endParaRPr lang="zh-CN" altLang="en-US" sz="2400" b="1" dirty="0">
              <a:solidFill>
                <a:srgbClr val="0B0201"/>
              </a:solidFill>
            </a:endParaRPr>
          </a:p>
          <a:p>
            <a:pPr eaLnBrk="1" hangingPunct="1">
              <a:lnSpc>
                <a:spcPct val="150000"/>
              </a:lnSpc>
              <a:buFont typeface="Wingdings" panose="05000000000000000000" pitchFamily="2" charset="2"/>
              <a:buNone/>
            </a:pPr>
            <a:endParaRPr lang="zh-CN" altLang="en-US" sz="2400" b="1" dirty="0">
              <a:solidFill>
                <a:srgbClr val="0B0201"/>
              </a:solidFill>
            </a:endParaRPr>
          </a:p>
          <a:p>
            <a:pPr eaLnBrk="1" hangingPunct="1">
              <a:lnSpc>
                <a:spcPct val="150000"/>
              </a:lnSpc>
              <a:buFont typeface="Wingdings" panose="05000000000000000000" pitchFamily="2" charset="2"/>
              <a:buNone/>
            </a:pPr>
            <a:r>
              <a:rPr lang="zh-CN" altLang="en-US" sz="2400" b="1" dirty="0">
                <a:solidFill>
                  <a:srgbClr val="0B0201"/>
                </a:solidFill>
              </a:rPr>
              <a:t>             </a:t>
            </a:r>
            <a:endParaRPr lang="zh-CN" altLang="en-US" sz="3600" dirty="0"/>
          </a:p>
        </p:txBody>
      </p:sp>
      <p:pic>
        <p:nvPicPr>
          <p:cNvPr id="12291"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782" y="2810524"/>
            <a:ext cx="10787378" cy="4042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071B5310-FD12-40F5-A837-80D5742A28B4}"/>
              </a:ext>
            </a:extLst>
          </p:cNvPr>
          <p:cNvSpPr txBox="1">
            <a:spLocks noChangeArrowheads="1"/>
          </p:cNvSpPr>
          <p:nvPr/>
        </p:nvSpPr>
        <p:spPr>
          <a:xfrm>
            <a:off x="731520" y="106595"/>
            <a:ext cx="7325165" cy="66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defTabSz="914400" eaLnBrk="0" fontAlgn="base" hangingPunct="0">
              <a:spcAft>
                <a:spcPct val="0"/>
              </a:spcAft>
            </a:pPr>
            <a:r>
              <a:rPr lang="zh-CN" altLang="en-US" sz="3200" b="1" kern="0" dirty="0">
                <a:solidFill>
                  <a:schemeClr val="tx2"/>
                </a:solidFill>
              </a:rPr>
              <a:t> </a:t>
            </a:r>
            <a:r>
              <a:rPr lang="en-US" altLang="zh-CN" sz="3200" b="1" kern="0" dirty="0">
                <a:solidFill>
                  <a:schemeClr val="tx2"/>
                </a:solidFill>
              </a:rPr>
              <a:t>§2  </a:t>
            </a:r>
            <a:r>
              <a:rPr lang="zh-CN" altLang="en-US" sz="3200" b="1" kern="0" dirty="0">
                <a:solidFill>
                  <a:schemeClr val="tx2"/>
                </a:solidFill>
              </a:rPr>
              <a:t>表面粗糙度轮廓的评定</a:t>
            </a:r>
          </a:p>
        </p:txBody>
      </p:sp>
    </p:spTree>
    <p:extLst>
      <p:ext uri="{BB962C8B-B14F-4D97-AF65-F5344CB8AC3E}">
        <p14:creationId xmlns:p14="http://schemas.microsoft.com/office/powerpoint/2010/main" val="11588498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3"/>
          <p:cNvSpPr>
            <a:spLocks noGrp="1" noChangeArrowheads="1"/>
          </p:cNvSpPr>
          <p:nvPr>
            <p:ph type="body" idx="1"/>
          </p:nvPr>
        </p:nvSpPr>
        <p:spPr>
          <a:xfrm>
            <a:off x="147425" y="1538468"/>
            <a:ext cx="11897150" cy="4372864"/>
          </a:xfrm>
          <a:noFill/>
        </p:spPr>
        <p:txBody>
          <a:bodyPr wrap="square">
            <a:spAutoFit/>
          </a:bodyPr>
          <a:lstStyle/>
          <a:p>
            <a:pPr eaLnBrk="1" hangingPunct="1">
              <a:lnSpc>
                <a:spcPct val="80000"/>
              </a:lnSpc>
              <a:buFont typeface="Wingdings" panose="05000000000000000000" pitchFamily="2" charset="2"/>
              <a:buNone/>
            </a:pPr>
            <a:r>
              <a:rPr lang="en-US" altLang="zh-CN" b="1" dirty="0">
                <a:solidFill>
                  <a:srgbClr val="C00000"/>
                </a:solidFill>
              </a:rPr>
              <a:t> </a:t>
            </a:r>
            <a:r>
              <a:rPr lang="zh-CN" altLang="en-US" b="1" dirty="0">
                <a:solidFill>
                  <a:srgbClr val="C00000"/>
                </a:solidFill>
              </a:rPr>
              <a:t>二、表面粗糙度轮廓的中线</a:t>
            </a:r>
          </a:p>
          <a:p>
            <a:pPr eaLnBrk="1" hangingPunct="1">
              <a:lnSpc>
                <a:spcPct val="150000"/>
              </a:lnSpc>
              <a:buFont typeface="Wingdings" panose="05000000000000000000" pitchFamily="2" charset="2"/>
              <a:buNone/>
            </a:pPr>
            <a:r>
              <a:rPr lang="zh-CN" altLang="en-US" sz="4000" b="1" dirty="0">
                <a:solidFill>
                  <a:srgbClr val="0B0201"/>
                </a:solidFill>
              </a:rPr>
              <a:t>      为了定量地评定表面粗糙度轮廓，首先应确定一条中线。</a:t>
            </a:r>
            <a:r>
              <a:rPr lang="zh-CN" altLang="en-US" sz="4000" b="1" dirty="0">
                <a:solidFill>
                  <a:srgbClr val="FF0000"/>
                </a:solidFill>
              </a:rPr>
              <a:t>以中线为基础来计算各种评定参数的数值</a:t>
            </a:r>
            <a:r>
              <a:rPr lang="zh-CN" altLang="en-US" sz="4000" b="1" dirty="0">
                <a:solidFill>
                  <a:srgbClr val="0B0201"/>
                </a:solidFill>
              </a:rPr>
              <a:t>。</a:t>
            </a:r>
          </a:p>
          <a:p>
            <a:pPr lvl="1" eaLnBrk="1" hangingPunct="1">
              <a:lnSpc>
                <a:spcPct val="150000"/>
              </a:lnSpc>
              <a:buFont typeface="Wingdings" panose="05000000000000000000" pitchFamily="2" charset="2"/>
              <a:buNone/>
            </a:pPr>
            <a:r>
              <a:rPr lang="en-US" altLang="zh-CN" sz="3600" b="1" dirty="0">
                <a:solidFill>
                  <a:srgbClr val="961B0E"/>
                </a:solidFill>
              </a:rPr>
              <a:t>1.  </a:t>
            </a:r>
            <a:r>
              <a:rPr lang="zh-CN" altLang="en-US" sz="3600" b="1" dirty="0">
                <a:solidFill>
                  <a:srgbClr val="961B0E"/>
                </a:solidFill>
              </a:rPr>
              <a:t>轮廓的最小二乘中线</a:t>
            </a:r>
            <a:r>
              <a:rPr lang="en-US" altLang="zh-CN" sz="3600" b="1" dirty="0">
                <a:solidFill>
                  <a:srgbClr val="961B0E"/>
                </a:solidFill>
              </a:rPr>
              <a:t> </a:t>
            </a:r>
          </a:p>
          <a:p>
            <a:pPr lvl="1" eaLnBrk="1" hangingPunct="1">
              <a:lnSpc>
                <a:spcPct val="150000"/>
              </a:lnSpc>
              <a:buFont typeface="Wingdings" panose="05000000000000000000" pitchFamily="2" charset="2"/>
              <a:buNone/>
            </a:pPr>
            <a:r>
              <a:rPr lang="en-US" altLang="zh-CN" sz="3600" b="1" dirty="0">
                <a:solidFill>
                  <a:srgbClr val="961B0E"/>
                </a:solidFill>
              </a:rPr>
              <a:t>2.  </a:t>
            </a:r>
            <a:r>
              <a:rPr lang="zh-CN" altLang="en-US" sz="3600" b="1" dirty="0">
                <a:solidFill>
                  <a:srgbClr val="961B0E"/>
                </a:solidFill>
              </a:rPr>
              <a:t>轮廓的算术平均中线</a:t>
            </a:r>
            <a:endParaRPr lang="en-US" altLang="zh-CN" sz="3600" b="1" dirty="0">
              <a:solidFill>
                <a:srgbClr val="961B0E"/>
              </a:solidFill>
            </a:endParaRPr>
          </a:p>
        </p:txBody>
      </p:sp>
      <p:sp>
        <p:nvSpPr>
          <p:cNvPr id="6" name="Rectangle 2">
            <a:extLst>
              <a:ext uri="{FF2B5EF4-FFF2-40B4-BE49-F238E27FC236}">
                <a16:creationId xmlns:a16="http://schemas.microsoft.com/office/drawing/2014/main" id="{C196DCC1-FE6F-4815-B536-F5CE981E3D71}"/>
              </a:ext>
            </a:extLst>
          </p:cNvPr>
          <p:cNvSpPr txBox="1">
            <a:spLocks noChangeArrowheads="1"/>
          </p:cNvSpPr>
          <p:nvPr/>
        </p:nvSpPr>
        <p:spPr>
          <a:xfrm>
            <a:off x="731520" y="106595"/>
            <a:ext cx="7325165" cy="66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defTabSz="914400" eaLnBrk="0" fontAlgn="base" hangingPunct="0">
              <a:spcAft>
                <a:spcPct val="0"/>
              </a:spcAft>
            </a:pPr>
            <a:r>
              <a:rPr lang="zh-CN" altLang="en-US" sz="3200" b="1" kern="0" dirty="0">
                <a:solidFill>
                  <a:schemeClr val="tx2"/>
                </a:solidFill>
              </a:rPr>
              <a:t> </a:t>
            </a:r>
            <a:r>
              <a:rPr lang="en-US" altLang="zh-CN" sz="3200" b="1" kern="0" dirty="0">
                <a:solidFill>
                  <a:schemeClr val="tx2"/>
                </a:solidFill>
              </a:rPr>
              <a:t>§2  </a:t>
            </a:r>
            <a:r>
              <a:rPr lang="zh-CN" altLang="en-US" sz="3200" b="1" kern="0" dirty="0">
                <a:solidFill>
                  <a:schemeClr val="tx2"/>
                </a:solidFill>
              </a:rPr>
              <a:t>表面粗糙度轮廓的评定</a:t>
            </a:r>
          </a:p>
        </p:txBody>
      </p:sp>
    </p:spTree>
    <p:extLst>
      <p:ext uri="{BB962C8B-B14F-4D97-AF65-F5344CB8AC3E}">
        <p14:creationId xmlns:p14="http://schemas.microsoft.com/office/powerpoint/2010/main" val="3249703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5446" y="2491760"/>
            <a:ext cx="8556954" cy="4366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3"/>
          <p:cNvSpPr>
            <a:spLocks noGrp="1" noChangeArrowheads="1"/>
          </p:cNvSpPr>
          <p:nvPr>
            <p:ph type="body" idx="1"/>
          </p:nvPr>
        </p:nvSpPr>
        <p:spPr>
          <a:xfrm>
            <a:off x="213360" y="934184"/>
            <a:ext cx="11521440" cy="1781385"/>
          </a:xfrm>
          <a:noFill/>
        </p:spPr>
        <p:txBody>
          <a:bodyPr wrap="square">
            <a:spAutoFit/>
          </a:bodyPr>
          <a:lstStyle/>
          <a:p>
            <a:pPr eaLnBrk="1" hangingPunct="1">
              <a:lnSpc>
                <a:spcPct val="150000"/>
              </a:lnSpc>
              <a:buFont typeface="Wingdings" panose="05000000000000000000" pitchFamily="2" charset="2"/>
              <a:buNone/>
            </a:pPr>
            <a:r>
              <a:rPr lang="en-US" altLang="zh-CN" sz="2800" b="1" dirty="0">
                <a:solidFill>
                  <a:srgbClr val="961B0E"/>
                </a:solidFill>
              </a:rPr>
              <a:t>1.  </a:t>
            </a:r>
            <a:r>
              <a:rPr lang="zh-CN" altLang="en-US" sz="2800" b="1" dirty="0">
                <a:solidFill>
                  <a:srgbClr val="961B0E"/>
                </a:solidFill>
              </a:rPr>
              <a:t>轮廓的最小二乘中线</a:t>
            </a:r>
            <a:endParaRPr lang="zh-CN" altLang="en-US" sz="2800" b="1" dirty="0">
              <a:solidFill>
                <a:srgbClr val="0B0201"/>
              </a:solidFill>
            </a:endParaRPr>
          </a:p>
          <a:p>
            <a:pPr eaLnBrk="1" hangingPunct="1">
              <a:lnSpc>
                <a:spcPct val="150000"/>
              </a:lnSpc>
              <a:spcBef>
                <a:spcPts val="0"/>
              </a:spcBef>
              <a:buFont typeface="Wingdings" panose="05000000000000000000" pitchFamily="2" charset="2"/>
              <a:buNone/>
            </a:pPr>
            <a:r>
              <a:rPr lang="zh-CN" altLang="en-US" sz="2400" b="1" dirty="0">
                <a:solidFill>
                  <a:srgbClr val="0B0201"/>
                </a:solidFill>
              </a:rPr>
              <a:t>      在一个取样长度</a:t>
            </a:r>
            <a:r>
              <a:rPr lang="en-US" altLang="zh-CN" sz="2400" b="1" i="1" dirty="0" err="1">
                <a:solidFill>
                  <a:srgbClr val="0B0201"/>
                </a:solidFill>
              </a:rPr>
              <a:t>lr</a:t>
            </a:r>
            <a:r>
              <a:rPr lang="zh-CN" altLang="en-US" sz="2400" b="1" dirty="0">
                <a:solidFill>
                  <a:srgbClr val="0B0201"/>
                </a:solidFill>
              </a:rPr>
              <a:t>范围内，轮廓的最小二乘中线使</a:t>
            </a:r>
            <a:r>
              <a:rPr lang="zh-CN" altLang="en-US" sz="2400" b="1" dirty="0">
                <a:solidFill>
                  <a:srgbClr val="FF0000"/>
                </a:solidFill>
              </a:rPr>
              <a:t>轮廓上各点至该线的距离的平方之和为最小</a:t>
            </a:r>
            <a:r>
              <a:rPr lang="zh-CN" altLang="en-US" sz="2400" b="1" dirty="0">
                <a:solidFill>
                  <a:srgbClr val="0B0201"/>
                </a:solidFill>
              </a:rPr>
              <a:t>。</a:t>
            </a:r>
            <a:endParaRPr lang="en-US" altLang="zh-CN" b="1" dirty="0">
              <a:solidFill>
                <a:srgbClr val="0B0201"/>
              </a:solidFill>
            </a:endParaRPr>
          </a:p>
        </p:txBody>
      </p:sp>
      <p:sp>
        <p:nvSpPr>
          <p:cNvPr id="7" name="Rectangle 2">
            <a:extLst>
              <a:ext uri="{FF2B5EF4-FFF2-40B4-BE49-F238E27FC236}">
                <a16:creationId xmlns:a16="http://schemas.microsoft.com/office/drawing/2014/main" id="{E94CE0CB-0895-4300-BA8A-B6CAD98E5686}"/>
              </a:ext>
            </a:extLst>
          </p:cNvPr>
          <p:cNvSpPr txBox="1">
            <a:spLocks noChangeArrowheads="1"/>
          </p:cNvSpPr>
          <p:nvPr/>
        </p:nvSpPr>
        <p:spPr>
          <a:xfrm>
            <a:off x="731520" y="106595"/>
            <a:ext cx="7325165" cy="66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defTabSz="914400" eaLnBrk="0" fontAlgn="base" hangingPunct="0">
              <a:spcAft>
                <a:spcPct val="0"/>
              </a:spcAft>
            </a:pPr>
            <a:r>
              <a:rPr lang="zh-CN" altLang="en-US" sz="3200" b="1" kern="0" dirty="0">
                <a:solidFill>
                  <a:schemeClr val="tx2"/>
                </a:solidFill>
              </a:rPr>
              <a:t> </a:t>
            </a:r>
            <a:r>
              <a:rPr lang="en-US" altLang="zh-CN" sz="3200" b="1" kern="0" dirty="0">
                <a:solidFill>
                  <a:schemeClr val="tx2"/>
                </a:solidFill>
              </a:rPr>
              <a:t>§2  </a:t>
            </a:r>
            <a:r>
              <a:rPr lang="zh-CN" altLang="en-US" sz="3200" b="1" kern="0" dirty="0">
                <a:solidFill>
                  <a:schemeClr val="tx2"/>
                </a:solidFill>
              </a:rPr>
              <a:t>表面粗糙度轮廓的评定</a:t>
            </a:r>
          </a:p>
        </p:txBody>
      </p:sp>
    </p:spTree>
    <p:extLst>
      <p:ext uri="{BB962C8B-B14F-4D97-AF65-F5344CB8AC3E}">
        <p14:creationId xmlns:p14="http://schemas.microsoft.com/office/powerpoint/2010/main" val="9717352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995" y="2786064"/>
            <a:ext cx="8876311" cy="4044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body" idx="1"/>
          </p:nvPr>
        </p:nvSpPr>
        <p:spPr>
          <a:xfrm>
            <a:off x="167640" y="885093"/>
            <a:ext cx="11765280" cy="1855251"/>
          </a:xfrm>
          <a:noFill/>
        </p:spPr>
        <p:txBody>
          <a:bodyPr wrap="square">
            <a:spAutoFit/>
          </a:bodyPr>
          <a:lstStyle/>
          <a:p>
            <a:pPr eaLnBrk="1" hangingPunct="1">
              <a:lnSpc>
                <a:spcPct val="150000"/>
              </a:lnSpc>
              <a:buFont typeface="Wingdings" panose="05000000000000000000" pitchFamily="2" charset="2"/>
              <a:buNone/>
            </a:pPr>
            <a:r>
              <a:rPr lang="en-US" altLang="zh-CN" sz="2800" b="1" dirty="0">
                <a:solidFill>
                  <a:srgbClr val="961B0E"/>
                </a:solidFill>
              </a:rPr>
              <a:t>2.  </a:t>
            </a:r>
            <a:r>
              <a:rPr lang="zh-CN" altLang="en-US" sz="2800" b="1" dirty="0">
                <a:solidFill>
                  <a:srgbClr val="961B0E"/>
                </a:solidFill>
              </a:rPr>
              <a:t>轮廓的算术平均中线</a:t>
            </a:r>
          </a:p>
          <a:p>
            <a:pPr eaLnBrk="1" hangingPunct="1">
              <a:lnSpc>
                <a:spcPct val="150000"/>
              </a:lnSpc>
              <a:buNone/>
            </a:pPr>
            <a:r>
              <a:rPr lang="zh-CN" altLang="en-US" sz="2400" b="1" dirty="0">
                <a:solidFill>
                  <a:srgbClr val="0B0201"/>
                </a:solidFill>
              </a:rPr>
              <a:t>      在一个取样长度</a:t>
            </a:r>
            <a:r>
              <a:rPr lang="en-US" altLang="zh-CN" sz="2400" b="1" dirty="0" err="1">
                <a:solidFill>
                  <a:srgbClr val="0B0201"/>
                </a:solidFill>
              </a:rPr>
              <a:t>lr</a:t>
            </a:r>
            <a:r>
              <a:rPr lang="zh-CN" altLang="en-US" sz="2400" b="1" dirty="0">
                <a:solidFill>
                  <a:srgbClr val="0B0201"/>
                </a:solidFill>
              </a:rPr>
              <a:t>范围内，轮廓的算术平均中线将实际轮廓划分为上、下两部分，</a:t>
            </a:r>
            <a:r>
              <a:rPr lang="zh-CN" altLang="en-US" sz="2400" b="1" dirty="0">
                <a:solidFill>
                  <a:srgbClr val="FF0000"/>
                </a:solidFill>
              </a:rPr>
              <a:t>使上部分各个峰面积之和等于下部分各个谷面积之和。</a:t>
            </a:r>
            <a:endParaRPr lang="en-US" altLang="zh-CN" sz="2800" b="1" baseline="30000" dirty="0">
              <a:solidFill>
                <a:srgbClr val="FF0000"/>
              </a:solidFill>
            </a:endParaRPr>
          </a:p>
        </p:txBody>
      </p:sp>
      <p:graphicFrame>
        <p:nvGraphicFramePr>
          <p:cNvPr id="1026" name="Object 5"/>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name="Equation" r:id="rId3" imgW="114120" imgH="215640" progId="Equation.3">
                  <p:embed/>
                </p:oleObj>
              </mc:Choice>
              <mc:Fallback>
                <p:oleObj name="Equation" r:id="rId3" imgW="114120" imgH="215640" progId="Equation.3">
                  <p:embed/>
                  <p:pic>
                    <p:nvPicPr>
                      <p:cNvPr id="1026"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8" name="Rectangle 6"/>
          <p:cNvSpPr>
            <a:spLocks noChangeArrowheads="1"/>
          </p:cNvSpPr>
          <p:nvPr/>
        </p:nvSpPr>
        <p:spPr bwMode="auto">
          <a:xfrm>
            <a:off x="4895850" y="2786064"/>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 name="Rectangle 2">
            <a:extLst>
              <a:ext uri="{FF2B5EF4-FFF2-40B4-BE49-F238E27FC236}">
                <a16:creationId xmlns:a16="http://schemas.microsoft.com/office/drawing/2014/main" id="{F01A5405-230A-4D55-938B-433E5CDFAFF3}"/>
              </a:ext>
            </a:extLst>
          </p:cNvPr>
          <p:cNvSpPr txBox="1">
            <a:spLocks noChangeArrowheads="1"/>
          </p:cNvSpPr>
          <p:nvPr/>
        </p:nvSpPr>
        <p:spPr>
          <a:xfrm>
            <a:off x="731520" y="106595"/>
            <a:ext cx="7325165" cy="66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defTabSz="914400" eaLnBrk="0" fontAlgn="base" hangingPunct="0">
              <a:spcAft>
                <a:spcPct val="0"/>
              </a:spcAft>
            </a:pPr>
            <a:r>
              <a:rPr lang="zh-CN" altLang="en-US" sz="3200" b="1" kern="0" dirty="0">
                <a:solidFill>
                  <a:schemeClr val="tx2"/>
                </a:solidFill>
              </a:rPr>
              <a:t> </a:t>
            </a:r>
            <a:r>
              <a:rPr lang="en-US" altLang="zh-CN" sz="3200" b="1" kern="0" dirty="0">
                <a:solidFill>
                  <a:schemeClr val="tx2"/>
                </a:solidFill>
              </a:rPr>
              <a:t>§2  </a:t>
            </a:r>
            <a:r>
              <a:rPr lang="zh-CN" altLang="en-US" sz="3200" b="1" kern="0" dirty="0">
                <a:solidFill>
                  <a:schemeClr val="tx2"/>
                </a:solidFill>
              </a:rPr>
              <a:t>表面粗糙度轮廓的评定</a:t>
            </a:r>
          </a:p>
        </p:txBody>
      </p:sp>
    </p:spTree>
    <p:extLst>
      <p:ext uri="{BB962C8B-B14F-4D97-AF65-F5344CB8AC3E}">
        <p14:creationId xmlns:p14="http://schemas.microsoft.com/office/powerpoint/2010/main" val="310582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ph type="body" sz="half" idx="1"/>
          </p:nvPr>
        </p:nvSpPr>
        <p:spPr>
          <a:xfrm>
            <a:off x="220840" y="959776"/>
            <a:ext cx="11750320" cy="5776304"/>
          </a:xfrm>
        </p:spPr>
        <p:txBody>
          <a:bodyPr>
            <a:normAutofit fontScale="92500" lnSpcReduction="20000"/>
          </a:bodyPr>
          <a:lstStyle/>
          <a:p>
            <a:pPr eaLnBrk="1" hangingPunct="1">
              <a:lnSpc>
                <a:spcPct val="110000"/>
              </a:lnSpc>
              <a:spcAft>
                <a:spcPct val="20000"/>
              </a:spcAft>
              <a:buFont typeface="Wingdings" panose="05000000000000000000" pitchFamily="2" charset="2"/>
              <a:buNone/>
            </a:pPr>
            <a:r>
              <a:rPr lang="zh-CN" altLang="en-US" b="1" dirty="0">
                <a:solidFill>
                  <a:srgbClr val="C00000"/>
                </a:solidFill>
              </a:rPr>
              <a:t>三、表面粗糙度的评定参数</a:t>
            </a:r>
          </a:p>
          <a:p>
            <a:pPr eaLnBrk="1" hangingPunct="1">
              <a:lnSpc>
                <a:spcPct val="120000"/>
              </a:lnSpc>
              <a:spcBef>
                <a:spcPts val="1200"/>
              </a:spcBef>
              <a:spcAft>
                <a:spcPts val="1200"/>
              </a:spcAft>
              <a:buFont typeface="Wingdings" panose="05000000000000000000" pitchFamily="2" charset="2"/>
              <a:buNone/>
            </a:pPr>
            <a:r>
              <a:rPr lang="zh-CN" altLang="en-US" sz="2600" b="1" dirty="0">
                <a:solidFill>
                  <a:schemeClr val="tx2"/>
                </a:solidFill>
              </a:rPr>
              <a:t> </a:t>
            </a:r>
            <a:r>
              <a:rPr lang="en-US" altLang="zh-CN" sz="2600" b="1" dirty="0">
                <a:solidFill>
                  <a:srgbClr val="961B0E"/>
                </a:solidFill>
              </a:rPr>
              <a:t>1. </a:t>
            </a:r>
            <a:r>
              <a:rPr lang="zh-CN" altLang="en-US" sz="2600" b="1" dirty="0">
                <a:solidFill>
                  <a:srgbClr val="961B0E"/>
                </a:solidFill>
              </a:rPr>
              <a:t>轮廓算术平均偏差</a:t>
            </a:r>
            <a:r>
              <a:rPr lang="zh-CN" altLang="en-US" sz="2600" b="1" i="1" dirty="0">
                <a:solidFill>
                  <a:srgbClr val="961B0E"/>
                </a:solidFill>
              </a:rPr>
              <a:t>Ｒ</a:t>
            </a:r>
            <a:r>
              <a:rPr lang="en-US" altLang="zh-CN" sz="2600" b="1" i="1" dirty="0">
                <a:solidFill>
                  <a:srgbClr val="961B0E"/>
                </a:solidFill>
              </a:rPr>
              <a:t>a</a:t>
            </a:r>
            <a:r>
              <a:rPr lang="zh-CN" altLang="en-US" sz="2600" b="1" dirty="0">
                <a:solidFill>
                  <a:srgbClr val="0B0201"/>
                </a:solidFill>
              </a:rPr>
              <a:t>（幅度参数）</a:t>
            </a:r>
          </a:p>
          <a:p>
            <a:pPr algn="just" eaLnBrk="1" hangingPunct="1">
              <a:lnSpc>
                <a:spcPct val="150000"/>
              </a:lnSpc>
              <a:buFont typeface="Wingdings" panose="05000000000000000000" pitchFamily="2" charset="2"/>
              <a:buNone/>
            </a:pPr>
            <a:r>
              <a:rPr lang="zh-CN" altLang="en-US" sz="2600" b="1" dirty="0">
                <a:solidFill>
                  <a:srgbClr val="0B0201"/>
                </a:solidFill>
              </a:rPr>
              <a:t>      在一个取样长度 </a:t>
            </a:r>
            <a:r>
              <a:rPr lang="en-US" altLang="zh-CN" sz="2600" b="1" i="1" dirty="0" err="1">
                <a:solidFill>
                  <a:srgbClr val="0B0201"/>
                </a:solidFill>
              </a:rPr>
              <a:t>lr</a:t>
            </a:r>
            <a:r>
              <a:rPr lang="en-US" altLang="zh-CN" sz="2600" b="1" i="1" dirty="0">
                <a:solidFill>
                  <a:srgbClr val="0B0201"/>
                </a:solidFill>
              </a:rPr>
              <a:t> </a:t>
            </a:r>
            <a:r>
              <a:rPr lang="zh-CN" altLang="en-US" sz="2600" b="1" dirty="0">
                <a:solidFill>
                  <a:srgbClr val="0B0201"/>
                </a:solidFill>
              </a:rPr>
              <a:t>范围内，被评定轮廓上各点至轮廓中线的</a:t>
            </a:r>
            <a:r>
              <a:rPr lang="zh-CN" altLang="en-US" sz="2600" b="1" dirty="0">
                <a:solidFill>
                  <a:srgbClr val="FF0000"/>
                </a:solidFill>
              </a:rPr>
              <a:t>纵坐标值的绝对值的算术平均值</a:t>
            </a:r>
            <a:r>
              <a:rPr lang="zh-CN" altLang="en-US" sz="2600" b="1" dirty="0">
                <a:solidFill>
                  <a:srgbClr val="0B0201"/>
                </a:solidFill>
              </a:rPr>
              <a:t>，即</a:t>
            </a:r>
          </a:p>
          <a:p>
            <a:pPr algn="just" eaLnBrk="1" hangingPunct="1">
              <a:lnSpc>
                <a:spcPct val="90000"/>
              </a:lnSpc>
              <a:buFont typeface="Wingdings" panose="05000000000000000000" pitchFamily="2" charset="2"/>
              <a:buNone/>
            </a:pPr>
            <a:r>
              <a:rPr lang="zh-CN" altLang="en-US" sz="2600" b="1" i="1" dirty="0">
                <a:solidFill>
                  <a:srgbClr val="0B0201"/>
                </a:solidFill>
              </a:rPr>
              <a:t>            </a:t>
            </a:r>
          </a:p>
          <a:p>
            <a:pPr algn="just" eaLnBrk="1" hangingPunct="1">
              <a:lnSpc>
                <a:spcPct val="90000"/>
              </a:lnSpc>
              <a:buFont typeface="Wingdings" panose="05000000000000000000" pitchFamily="2" charset="2"/>
              <a:buNone/>
            </a:pPr>
            <a:endParaRPr lang="zh-CN" altLang="en-US" sz="2600" b="1" i="1" dirty="0">
              <a:solidFill>
                <a:srgbClr val="0B0201"/>
              </a:solidFill>
            </a:endParaRPr>
          </a:p>
          <a:p>
            <a:pPr algn="just" eaLnBrk="1" hangingPunct="1">
              <a:lnSpc>
                <a:spcPct val="120000"/>
              </a:lnSpc>
              <a:buFont typeface="Wingdings" panose="05000000000000000000" pitchFamily="2" charset="2"/>
              <a:buNone/>
            </a:pPr>
            <a:r>
              <a:rPr lang="zh-CN" altLang="en-US" sz="2600" b="1" dirty="0">
                <a:solidFill>
                  <a:schemeClr val="tx2"/>
                </a:solidFill>
                <a:latin typeface="宋体" panose="02010600030101010101" pitchFamily="2" charset="-122"/>
              </a:rPr>
              <a:t>  </a:t>
            </a:r>
          </a:p>
          <a:p>
            <a:pPr algn="just" eaLnBrk="1" hangingPunct="1">
              <a:lnSpc>
                <a:spcPct val="120000"/>
              </a:lnSpc>
              <a:buFont typeface="Wingdings" panose="05000000000000000000" pitchFamily="2" charset="2"/>
              <a:buNone/>
            </a:pPr>
            <a:r>
              <a:rPr lang="en-US" altLang="zh-CN" sz="2600" b="1" dirty="0">
                <a:solidFill>
                  <a:srgbClr val="961B0E"/>
                </a:solidFill>
                <a:latin typeface="宋体" panose="02010600030101010101" pitchFamily="2" charset="-122"/>
              </a:rPr>
              <a:t>2. </a:t>
            </a:r>
            <a:r>
              <a:rPr lang="zh-CN" altLang="en-US" sz="2600" b="1" dirty="0">
                <a:solidFill>
                  <a:srgbClr val="961B0E"/>
                </a:solidFill>
                <a:latin typeface="宋体" panose="02010600030101010101" pitchFamily="2" charset="-122"/>
              </a:rPr>
              <a:t>轮廓最大高度</a:t>
            </a:r>
            <a:r>
              <a:rPr lang="en-US" altLang="zh-CN" sz="2600" b="1" i="1" dirty="0" err="1">
                <a:solidFill>
                  <a:srgbClr val="961B0E"/>
                </a:solidFill>
                <a:latin typeface="宋体" panose="02010600030101010101" pitchFamily="2" charset="-122"/>
              </a:rPr>
              <a:t>Rz</a:t>
            </a:r>
            <a:r>
              <a:rPr lang="en-US" altLang="zh-CN" sz="2600" b="1" i="1" dirty="0">
                <a:solidFill>
                  <a:srgbClr val="961B0E"/>
                </a:solidFill>
                <a:latin typeface="宋体" panose="02010600030101010101" pitchFamily="2" charset="-122"/>
              </a:rPr>
              <a:t> </a:t>
            </a:r>
            <a:r>
              <a:rPr lang="zh-CN" altLang="en-US" sz="2600" b="1" dirty="0">
                <a:solidFill>
                  <a:srgbClr val="0B0201"/>
                </a:solidFill>
              </a:rPr>
              <a:t>（幅度参数）</a:t>
            </a:r>
            <a:endParaRPr lang="zh-CN" altLang="en-US" sz="2600" b="1" i="1" dirty="0">
              <a:solidFill>
                <a:srgbClr val="0B0201"/>
              </a:solidFill>
              <a:latin typeface="宋体" panose="02010600030101010101" pitchFamily="2" charset="-122"/>
            </a:endParaRPr>
          </a:p>
          <a:p>
            <a:pPr algn="just" eaLnBrk="1" hangingPunct="1">
              <a:lnSpc>
                <a:spcPct val="170000"/>
              </a:lnSpc>
              <a:buFont typeface="Wingdings" panose="05000000000000000000" pitchFamily="2" charset="2"/>
              <a:buNone/>
            </a:pPr>
            <a:r>
              <a:rPr lang="zh-CN" altLang="en-US" sz="2600" b="1" dirty="0">
                <a:solidFill>
                  <a:srgbClr val="0B0201"/>
                </a:solidFill>
                <a:latin typeface="宋体" panose="02010600030101010101" pitchFamily="2" charset="-122"/>
              </a:rPr>
              <a:t>    在一个取样长度 </a:t>
            </a:r>
            <a:r>
              <a:rPr lang="en-US" altLang="zh-CN" sz="2600" b="1" i="1" dirty="0" err="1">
                <a:solidFill>
                  <a:srgbClr val="0B0201"/>
                </a:solidFill>
              </a:rPr>
              <a:t>lr</a:t>
            </a:r>
            <a:r>
              <a:rPr lang="en-US" altLang="zh-CN" sz="2600" b="1" i="1" dirty="0">
                <a:solidFill>
                  <a:srgbClr val="0B0201"/>
                </a:solidFill>
              </a:rPr>
              <a:t> </a:t>
            </a:r>
            <a:r>
              <a:rPr lang="zh-CN" altLang="en-US" sz="2600" b="1" dirty="0">
                <a:solidFill>
                  <a:srgbClr val="0B0201"/>
                </a:solidFill>
              </a:rPr>
              <a:t>范围</a:t>
            </a:r>
            <a:r>
              <a:rPr lang="zh-CN" altLang="en-US" sz="2600" b="1" dirty="0">
                <a:solidFill>
                  <a:srgbClr val="0B0201"/>
                </a:solidFill>
                <a:latin typeface="宋体" panose="02010600030101010101" pitchFamily="2" charset="-122"/>
              </a:rPr>
              <a:t>内，被评定轮廓上各个极点至中线的距离中，</a:t>
            </a:r>
            <a:r>
              <a:rPr lang="zh-CN" altLang="en-US" sz="2600" b="1" dirty="0">
                <a:solidFill>
                  <a:srgbClr val="FF0000"/>
                </a:solidFill>
                <a:latin typeface="宋体" panose="02010600030101010101" pitchFamily="2" charset="-122"/>
              </a:rPr>
              <a:t>最大轮廓峰高 </a:t>
            </a:r>
            <a:r>
              <a:rPr lang="en-US" altLang="zh-CN" sz="2600" b="1" i="1" dirty="0">
                <a:solidFill>
                  <a:srgbClr val="FF0000"/>
                </a:solidFill>
                <a:latin typeface="宋体" panose="02010600030101010101" pitchFamily="2" charset="-122"/>
              </a:rPr>
              <a:t>Rp </a:t>
            </a:r>
            <a:r>
              <a:rPr lang="zh-CN" altLang="en-US" sz="2600" b="1" dirty="0">
                <a:solidFill>
                  <a:srgbClr val="FF0000"/>
                </a:solidFill>
              </a:rPr>
              <a:t>与</a:t>
            </a:r>
            <a:r>
              <a:rPr lang="zh-CN" altLang="en-US" sz="2600" b="1" dirty="0">
                <a:solidFill>
                  <a:srgbClr val="FF0000"/>
                </a:solidFill>
                <a:latin typeface="宋体" panose="02010600030101010101" pitchFamily="2" charset="-122"/>
              </a:rPr>
              <a:t>最大轮廓谷深 </a:t>
            </a:r>
            <a:r>
              <a:rPr lang="en-US" altLang="zh-CN" sz="2600" b="1" i="1" dirty="0" err="1">
                <a:solidFill>
                  <a:srgbClr val="FF0000"/>
                </a:solidFill>
                <a:latin typeface="宋体" panose="02010600030101010101" pitchFamily="2" charset="-122"/>
              </a:rPr>
              <a:t>Rv</a:t>
            </a:r>
            <a:r>
              <a:rPr lang="en-US" altLang="zh-CN" sz="2600" b="1" i="1" dirty="0">
                <a:solidFill>
                  <a:srgbClr val="FF0000"/>
                </a:solidFill>
                <a:latin typeface="宋体" panose="02010600030101010101" pitchFamily="2" charset="-122"/>
              </a:rPr>
              <a:t> </a:t>
            </a:r>
            <a:r>
              <a:rPr lang="zh-CN" altLang="en-US" sz="2600" b="1" dirty="0">
                <a:solidFill>
                  <a:srgbClr val="FF0000"/>
                </a:solidFill>
                <a:latin typeface="宋体" panose="02010600030101010101" pitchFamily="2" charset="-122"/>
              </a:rPr>
              <a:t>之和的高度</a:t>
            </a:r>
            <a:r>
              <a:rPr lang="zh-CN" altLang="en-US" sz="2600" b="1" dirty="0">
                <a:solidFill>
                  <a:srgbClr val="0B0201"/>
                </a:solidFill>
                <a:latin typeface="宋体" panose="02010600030101010101" pitchFamily="2" charset="-122"/>
              </a:rPr>
              <a:t>，即</a:t>
            </a:r>
          </a:p>
          <a:p>
            <a:pPr algn="just" eaLnBrk="1" hangingPunct="1">
              <a:lnSpc>
                <a:spcPct val="120000"/>
              </a:lnSpc>
              <a:buFont typeface="Wingdings" panose="05000000000000000000" pitchFamily="2" charset="2"/>
              <a:buNone/>
            </a:pPr>
            <a:r>
              <a:rPr lang="zh-CN" altLang="en-US" sz="3600" b="1" dirty="0">
                <a:solidFill>
                  <a:srgbClr val="0B0201"/>
                </a:solidFill>
                <a:latin typeface="宋体" panose="02010600030101010101" pitchFamily="2" charset="-122"/>
              </a:rPr>
              <a:t>                   </a:t>
            </a:r>
            <a:r>
              <a:rPr lang="en-US" altLang="zh-CN" sz="3200" b="1" i="1" dirty="0">
                <a:solidFill>
                  <a:srgbClr val="0B0201"/>
                </a:solidFill>
                <a:latin typeface="宋体" panose="02010600030101010101" pitchFamily="2" charset="-122"/>
              </a:rPr>
              <a:t>Rz </a:t>
            </a:r>
            <a:r>
              <a:rPr lang="en-US" altLang="zh-CN" sz="3200" b="1" dirty="0">
                <a:solidFill>
                  <a:srgbClr val="0B0201"/>
                </a:solidFill>
                <a:latin typeface="宋体" panose="02010600030101010101" pitchFamily="2" charset="-122"/>
              </a:rPr>
              <a:t>= </a:t>
            </a:r>
            <a:r>
              <a:rPr lang="en-US" altLang="zh-CN" sz="3200" b="1" i="1" dirty="0">
                <a:solidFill>
                  <a:srgbClr val="0B0201"/>
                </a:solidFill>
                <a:latin typeface="宋体" panose="02010600030101010101" pitchFamily="2" charset="-122"/>
              </a:rPr>
              <a:t>Rp </a:t>
            </a:r>
            <a:r>
              <a:rPr lang="en-US" altLang="zh-CN" sz="3200" b="1" dirty="0">
                <a:solidFill>
                  <a:srgbClr val="0B0201"/>
                </a:solidFill>
              </a:rPr>
              <a:t>+ </a:t>
            </a:r>
            <a:r>
              <a:rPr lang="en-US" altLang="zh-CN" sz="3200" b="1" i="1" dirty="0" err="1">
                <a:solidFill>
                  <a:srgbClr val="0B0201"/>
                </a:solidFill>
                <a:latin typeface="宋体" panose="02010600030101010101" pitchFamily="2" charset="-122"/>
              </a:rPr>
              <a:t>Rv</a:t>
            </a:r>
            <a:r>
              <a:rPr lang="en-US" altLang="zh-CN" sz="3200" b="1" dirty="0">
                <a:solidFill>
                  <a:srgbClr val="0B0201"/>
                </a:solidFill>
                <a:latin typeface="宋体" panose="02010600030101010101" pitchFamily="2" charset="-122"/>
              </a:rPr>
              <a:t> </a:t>
            </a:r>
            <a:endParaRPr lang="en-US" altLang="zh-CN" sz="3200" b="1" i="1" dirty="0">
              <a:solidFill>
                <a:srgbClr val="0B0201"/>
              </a:solidFill>
            </a:endParaRPr>
          </a:p>
          <a:p>
            <a:pPr algn="just" eaLnBrk="1" hangingPunct="1">
              <a:lnSpc>
                <a:spcPct val="90000"/>
              </a:lnSpc>
              <a:buFont typeface="Wingdings" panose="05000000000000000000" pitchFamily="2" charset="2"/>
              <a:buNone/>
            </a:pPr>
            <a:endParaRPr lang="en-US" altLang="zh-CN" sz="3200" b="1" i="1" dirty="0">
              <a:solidFill>
                <a:srgbClr val="0B0201"/>
              </a:solidFill>
            </a:endParaRPr>
          </a:p>
          <a:p>
            <a:pPr algn="just" eaLnBrk="1" hangingPunct="1">
              <a:lnSpc>
                <a:spcPct val="90000"/>
              </a:lnSpc>
              <a:buFont typeface="Wingdings" panose="05000000000000000000" pitchFamily="2" charset="2"/>
              <a:buNone/>
            </a:pPr>
            <a:endParaRPr lang="en-US" altLang="zh-CN" sz="2000" b="1" i="1" dirty="0">
              <a:solidFill>
                <a:srgbClr val="0B0201"/>
              </a:solidFill>
            </a:endParaRPr>
          </a:p>
        </p:txBody>
      </p:sp>
      <p:graphicFrame>
        <p:nvGraphicFramePr>
          <p:cNvPr id="2050" name="Object 13"/>
          <p:cNvGraphicFramePr>
            <a:graphicFrameLocks noGrp="1" noChangeAspect="1"/>
          </p:cNvGraphicFramePr>
          <p:nvPr>
            <p:ph sz="half" idx="2"/>
            <p:extLst>
              <p:ext uri="{D42A27DB-BD31-4B8C-83A1-F6EECF244321}">
                <p14:modId xmlns:p14="http://schemas.microsoft.com/office/powerpoint/2010/main" val="4032081762"/>
              </p:ext>
            </p:extLst>
          </p:nvPr>
        </p:nvGraphicFramePr>
        <p:xfrm>
          <a:off x="4194958" y="3132270"/>
          <a:ext cx="2305050" cy="1187450"/>
        </p:xfrm>
        <a:graphic>
          <a:graphicData uri="http://schemas.openxmlformats.org/presentationml/2006/ole">
            <mc:AlternateContent xmlns:mc="http://schemas.openxmlformats.org/markup-compatibility/2006">
              <mc:Choice xmlns:v="urn:schemas-microsoft-com:vml" Requires="v">
                <p:oleObj name="公式" r:id="rId2" imgW="838080" imgH="431640" progId="Equation.3">
                  <p:embed/>
                </p:oleObj>
              </mc:Choice>
              <mc:Fallback>
                <p:oleObj name="公式" r:id="rId2" imgW="838080" imgH="431640" progId="Equation.3">
                  <p:embed/>
                  <p:pic>
                    <p:nvPicPr>
                      <p:cNvPr id="2050" name="Object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4958" y="3132270"/>
                        <a:ext cx="230505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2">
            <a:extLst>
              <a:ext uri="{FF2B5EF4-FFF2-40B4-BE49-F238E27FC236}">
                <a16:creationId xmlns:a16="http://schemas.microsoft.com/office/drawing/2014/main" id="{32EA51C3-5698-4BAC-BA2D-2D25EB36B426}"/>
              </a:ext>
            </a:extLst>
          </p:cNvPr>
          <p:cNvSpPr txBox="1">
            <a:spLocks noChangeArrowheads="1"/>
          </p:cNvSpPr>
          <p:nvPr/>
        </p:nvSpPr>
        <p:spPr>
          <a:xfrm>
            <a:off x="731520" y="106595"/>
            <a:ext cx="7325165" cy="66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defTabSz="914400" eaLnBrk="0" fontAlgn="base" hangingPunct="0">
              <a:spcAft>
                <a:spcPct val="0"/>
              </a:spcAft>
            </a:pPr>
            <a:r>
              <a:rPr lang="zh-CN" altLang="en-US" sz="3200" b="1" kern="0" dirty="0">
                <a:solidFill>
                  <a:schemeClr val="tx2"/>
                </a:solidFill>
              </a:rPr>
              <a:t> </a:t>
            </a:r>
            <a:r>
              <a:rPr lang="en-US" altLang="zh-CN" sz="3200" b="1" kern="0" dirty="0">
                <a:solidFill>
                  <a:schemeClr val="tx2"/>
                </a:solidFill>
              </a:rPr>
              <a:t>§2  </a:t>
            </a:r>
            <a:r>
              <a:rPr lang="zh-CN" altLang="en-US" sz="3200" b="1" kern="0" dirty="0">
                <a:solidFill>
                  <a:schemeClr val="tx2"/>
                </a:solidFill>
              </a:rPr>
              <a:t>表面粗糙度轮廓的评定</a:t>
            </a:r>
          </a:p>
        </p:txBody>
      </p:sp>
    </p:spTree>
    <p:extLst>
      <p:ext uri="{BB962C8B-B14F-4D97-AF65-F5344CB8AC3E}">
        <p14:creationId xmlns:p14="http://schemas.microsoft.com/office/powerpoint/2010/main" val="8300488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2402" y="960482"/>
            <a:ext cx="11067195" cy="577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A5F72D33-C72C-47C5-92FA-C8AA106E7C9C}"/>
              </a:ext>
            </a:extLst>
          </p:cNvPr>
          <p:cNvSpPr txBox="1">
            <a:spLocks noChangeArrowheads="1"/>
          </p:cNvSpPr>
          <p:nvPr/>
        </p:nvSpPr>
        <p:spPr>
          <a:xfrm>
            <a:off x="731520" y="106595"/>
            <a:ext cx="7325165" cy="66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defTabSz="914400" eaLnBrk="0" fontAlgn="base" hangingPunct="0">
              <a:spcAft>
                <a:spcPct val="0"/>
              </a:spcAft>
            </a:pPr>
            <a:r>
              <a:rPr lang="zh-CN" altLang="en-US" sz="3200" b="1" kern="0" dirty="0">
                <a:solidFill>
                  <a:schemeClr val="tx2"/>
                </a:solidFill>
              </a:rPr>
              <a:t> </a:t>
            </a:r>
            <a:r>
              <a:rPr lang="en-US" altLang="zh-CN" sz="3200" b="1" kern="0" dirty="0">
                <a:solidFill>
                  <a:schemeClr val="tx2"/>
                </a:solidFill>
              </a:rPr>
              <a:t>§2  </a:t>
            </a:r>
            <a:r>
              <a:rPr lang="zh-CN" altLang="en-US" sz="3200" b="1" kern="0" dirty="0">
                <a:solidFill>
                  <a:schemeClr val="tx2"/>
                </a:solidFill>
              </a:rPr>
              <a:t>表面粗糙度轮廓的评定</a:t>
            </a:r>
          </a:p>
        </p:txBody>
      </p:sp>
    </p:spTree>
    <p:extLst>
      <p:ext uri="{BB962C8B-B14F-4D97-AF65-F5344CB8AC3E}">
        <p14:creationId xmlns:p14="http://schemas.microsoft.com/office/powerpoint/2010/main" val="3098585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p:cNvSpPr>
            <a:spLocks noGrp="1" noChangeArrowheads="1"/>
          </p:cNvSpPr>
          <p:nvPr>
            <p:ph type="body" sz="half" idx="1"/>
          </p:nvPr>
        </p:nvSpPr>
        <p:spPr>
          <a:xfrm>
            <a:off x="313691" y="1209673"/>
            <a:ext cx="11543029" cy="4114800"/>
          </a:xfrm>
        </p:spPr>
        <p:txBody>
          <a:bodyPr>
            <a:normAutofit/>
          </a:bodyPr>
          <a:lstStyle/>
          <a:p>
            <a:pPr marL="533400" indent="-533400">
              <a:lnSpc>
                <a:spcPct val="120000"/>
              </a:lnSpc>
              <a:buNone/>
            </a:pPr>
            <a:r>
              <a:rPr lang="en-US" altLang="zh-CN" sz="2800" b="1" dirty="0">
                <a:solidFill>
                  <a:schemeClr val="tx2"/>
                </a:solidFill>
              </a:rPr>
              <a:t>  </a:t>
            </a:r>
            <a:r>
              <a:rPr lang="en-US" altLang="zh-CN" sz="3200" b="1" dirty="0">
                <a:solidFill>
                  <a:srgbClr val="961B0E"/>
                </a:solidFill>
              </a:rPr>
              <a:t>3.  </a:t>
            </a:r>
            <a:r>
              <a:rPr lang="zh-CN" altLang="en-US" sz="3200" b="1" dirty="0">
                <a:solidFill>
                  <a:srgbClr val="961B0E"/>
                </a:solidFill>
              </a:rPr>
              <a:t>轮廓单元的平均宽度</a:t>
            </a:r>
            <a:r>
              <a:rPr lang="zh-CN" altLang="en-US" sz="3200" b="1" dirty="0">
                <a:solidFill>
                  <a:srgbClr val="0B0201"/>
                </a:solidFill>
              </a:rPr>
              <a:t>（间距参数）</a:t>
            </a:r>
          </a:p>
          <a:p>
            <a:pPr marL="533400" indent="-533400">
              <a:lnSpc>
                <a:spcPct val="150000"/>
              </a:lnSpc>
              <a:spcBef>
                <a:spcPts val="1200"/>
              </a:spcBef>
              <a:buNone/>
            </a:pPr>
            <a:r>
              <a:rPr lang="zh-CN" altLang="en-US" sz="2800" b="1" dirty="0">
                <a:solidFill>
                  <a:srgbClr val="0B0201"/>
                </a:solidFill>
              </a:rPr>
              <a:t>       一个轮廓峰与相邻的轮廓谷的组合叫做轮廓单元，在一个取样长度</a:t>
            </a:r>
            <a:r>
              <a:rPr lang="en-US" altLang="zh-CN" sz="2800" b="1" i="1" dirty="0" err="1">
                <a:solidFill>
                  <a:srgbClr val="0B0201"/>
                </a:solidFill>
              </a:rPr>
              <a:t>lr</a:t>
            </a:r>
            <a:r>
              <a:rPr lang="zh-CN" altLang="en-US" sz="2800" b="1" dirty="0">
                <a:solidFill>
                  <a:srgbClr val="0B0201"/>
                </a:solidFill>
              </a:rPr>
              <a:t>范围内，</a:t>
            </a:r>
            <a:r>
              <a:rPr lang="zh-CN" altLang="en-US" sz="2800" b="1" dirty="0">
                <a:solidFill>
                  <a:srgbClr val="FF0000"/>
                </a:solidFill>
              </a:rPr>
              <a:t>中线与各个轮廓单元相交线段的宽度（轮廓的宽度</a:t>
            </a:r>
            <a:r>
              <a:rPr lang="en-US" altLang="zh-CN" sz="2800" b="1" i="1" dirty="0" err="1">
                <a:solidFill>
                  <a:srgbClr val="FF0000"/>
                </a:solidFill>
              </a:rPr>
              <a:t>Xsi</a:t>
            </a:r>
            <a:r>
              <a:rPr lang="zh-CN" altLang="en-US" sz="2800" b="1" dirty="0">
                <a:solidFill>
                  <a:srgbClr val="FF0000"/>
                </a:solidFill>
              </a:rPr>
              <a:t>）的平均值</a:t>
            </a:r>
            <a:r>
              <a:rPr lang="en-US" altLang="zh-CN" sz="2800" b="1" i="1" dirty="0" err="1">
                <a:solidFill>
                  <a:srgbClr val="FF0000"/>
                </a:solidFill>
              </a:rPr>
              <a:t>RSm</a:t>
            </a:r>
            <a:r>
              <a:rPr lang="zh-CN" altLang="en-US" sz="2800" b="1" i="1" dirty="0">
                <a:solidFill>
                  <a:srgbClr val="0B0201"/>
                </a:solidFill>
              </a:rPr>
              <a:t>，</a:t>
            </a:r>
            <a:r>
              <a:rPr lang="zh-CN" altLang="en-US" sz="2800" b="1" dirty="0">
                <a:solidFill>
                  <a:srgbClr val="0B0201"/>
                </a:solidFill>
              </a:rPr>
              <a:t>即</a:t>
            </a:r>
          </a:p>
        </p:txBody>
      </p:sp>
      <p:sp>
        <p:nvSpPr>
          <p:cNvPr id="3076" name="Rectangle 4"/>
          <p:cNvSpPr>
            <a:spLocks noChangeArrowheads="1"/>
          </p:cNvSpPr>
          <p:nvPr/>
        </p:nvSpPr>
        <p:spPr bwMode="auto">
          <a:xfrm>
            <a:off x="2279650" y="4221164"/>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55304" name="Object 8"/>
          <p:cNvGraphicFramePr>
            <a:graphicFrameLocks noGrp="1" noChangeAspect="1"/>
          </p:cNvGraphicFramePr>
          <p:nvPr>
            <p:ph sz="half" idx="2"/>
            <p:extLst>
              <p:ext uri="{D42A27DB-BD31-4B8C-83A1-F6EECF244321}">
                <p14:modId xmlns:p14="http://schemas.microsoft.com/office/powerpoint/2010/main" val="1139183803"/>
              </p:ext>
            </p:extLst>
          </p:nvPr>
        </p:nvGraphicFramePr>
        <p:xfrm>
          <a:off x="3478922" y="4221164"/>
          <a:ext cx="3760078" cy="1521292"/>
        </p:xfrm>
        <a:graphic>
          <a:graphicData uri="http://schemas.openxmlformats.org/presentationml/2006/ole">
            <mc:AlternateContent xmlns:mc="http://schemas.openxmlformats.org/markup-compatibility/2006">
              <mc:Choice xmlns:v="urn:schemas-microsoft-com:vml" Requires="v">
                <p:oleObj name="公式" r:id="rId2" imgW="1066680" imgH="431640" progId="Equation.3">
                  <p:embed/>
                </p:oleObj>
              </mc:Choice>
              <mc:Fallback>
                <p:oleObj name="公式" r:id="rId2" imgW="1066680" imgH="431640" progId="Equation.3">
                  <p:embed/>
                  <p:pic>
                    <p:nvPicPr>
                      <p:cNvPr id="55304"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8922" y="4221164"/>
                        <a:ext cx="3760078" cy="1521292"/>
                      </a:xfrm>
                      <a:prstGeom prst="rect">
                        <a:avLst/>
                      </a:prstGeom>
                      <a:noFill/>
                      <a:ln>
                        <a:noFill/>
                      </a:ln>
                      <a:effectLst/>
                    </p:spPr>
                  </p:pic>
                </p:oleObj>
              </mc:Fallback>
            </mc:AlternateContent>
          </a:graphicData>
        </a:graphic>
      </p:graphicFrame>
      <p:sp>
        <p:nvSpPr>
          <p:cNvPr id="8" name="Rectangle 2">
            <a:extLst>
              <a:ext uri="{FF2B5EF4-FFF2-40B4-BE49-F238E27FC236}">
                <a16:creationId xmlns:a16="http://schemas.microsoft.com/office/drawing/2014/main" id="{04D2CEBB-51F8-48D2-98AE-F7C42B86D93C}"/>
              </a:ext>
            </a:extLst>
          </p:cNvPr>
          <p:cNvSpPr txBox="1">
            <a:spLocks noChangeArrowheads="1"/>
          </p:cNvSpPr>
          <p:nvPr/>
        </p:nvSpPr>
        <p:spPr>
          <a:xfrm>
            <a:off x="731520" y="106595"/>
            <a:ext cx="7325165" cy="66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defTabSz="914400" eaLnBrk="0" fontAlgn="base" hangingPunct="0">
              <a:spcAft>
                <a:spcPct val="0"/>
              </a:spcAft>
            </a:pPr>
            <a:r>
              <a:rPr lang="zh-CN" altLang="en-US" sz="3200" b="1" kern="0" dirty="0">
                <a:solidFill>
                  <a:schemeClr val="tx2"/>
                </a:solidFill>
              </a:rPr>
              <a:t> </a:t>
            </a:r>
            <a:r>
              <a:rPr lang="en-US" altLang="zh-CN" sz="3200" b="1" kern="0" dirty="0">
                <a:solidFill>
                  <a:schemeClr val="tx2"/>
                </a:solidFill>
              </a:rPr>
              <a:t>§2  </a:t>
            </a:r>
            <a:r>
              <a:rPr lang="zh-CN" altLang="en-US" sz="3200" b="1" kern="0" dirty="0">
                <a:solidFill>
                  <a:schemeClr val="tx2"/>
                </a:solidFill>
              </a:rPr>
              <a:t>表面粗糙度轮廓的评定</a:t>
            </a:r>
          </a:p>
        </p:txBody>
      </p:sp>
    </p:spTree>
    <p:extLst>
      <p:ext uri="{BB962C8B-B14F-4D97-AF65-F5344CB8AC3E}">
        <p14:creationId xmlns:p14="http://schemas.microsoft.com/office/powerpoint/2010/main" val="34904416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55304"/>
                                        </p:tgtEl>
                                        <p:attrNameLst>
                                          <p:attrName>style.visibility</p:attrName>
                                        </p:attrNameLst>
                                      </p:cBhvr>
                                      <p:to>
                                        <p:strVal val="visible"/>
                                      </p:to>
                                    </p:set>
                                    <p:anim calcmode="lin" valueType="num">
                                      <p:cBhvr additive="base">
                                        <p:cTn id="7" dur="500" fill="hold"/>
                                        <p:tgtEl>
                                          <p:spTgt spid="55304"/>
                                        </p:tgtEl>
                                        <p:attrNameLst>
                                          <p:attrName>ppt_x</p:attrName>
                                        </p:attrNameLst>
                                      </p:cBhvr>
                                      <p:tavLst>
                                        <p:tav tm="0">
                                          <p:val>
                                            <p:strVal val="1+#ppt_w/2"/>
                                          </p:val>
                                        </p:tav>
                                        <p:tav tm="100000">
                                          <p:val>
                                            <p:strVal val="#ppt_x"/>
                                          </p:val>
                                        </p:tav>
                                      </p:tavLst>
                                    </p:anim>
                                    <p:anim calcmode="lin" valueType="num">
                                      <p:cBhvr additive="base">
                                        <p:cTn id="8" dur="500" fill="hold"/>
                                        <p:tgtEl>
                                          <p:spTgt spid="553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1046" y="1027430"/>
            <a:ext cx="9512714" cy="5710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568873B8-0D30-4015-AA84-CE48C888860C}"/>
              </a:ext>
            </a:extLst>
          </p:cNvPr>
          <p:cNvSpPr txBox="1">
            <a:spLocks noChangeArrowheads="1"/>
          </p:cNvSpPr>
          <p:nvPr/>
        </p:nvSpPr>
        <p:spPr>
          <a:xfrm>
            <a:off x="731520" y="106595"/>
            <a:ext cx="7325165" cy="66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defTabSz="914400" eaLnBrk="0" fontAlgn="base" hangingPunct="0">
              <a:spcAft>
                <a:spcPct val="0"/>
              </a:spcAft>
            </a:pPr>
            <a:r>
              <a:rPr lang="zh-CN" altLang="en-US" sz="3200" b="1" kern="0" dirty="0">
                <a:solidFill>
                  <a:schemeClr val="tx2"/>
                </a:solidFill>
              </a:rPr>
              <a:t> </a:t>
            </a:r>
            <a:r>
              <a:rPr lang="en-US" altLang="zh-CN" sz="3200" b="1" kern="0" dirty="0">
                <a:solidFill>
                  <a:schemeClr val="tx2"/>
                </a:solidFill>
              </a:rPr>
              <a:t>§2  </a:t>
            </a:r>
            <a:r>
              <a:rPr lang="zh-CN" altLang="en-US" sz="3200" b="1" kern="0" dirty="0">
                <a:solidFill>
                  <a:schemeClr val="tx2"/>
                </a:solidFill>
              </a:rPr>
              <a:t>表面粗糙度轮廓的评定</a:t>
            </a:r>
          </a:p>
        </p:txBody>
      </p:sp>
    </p:spTree>
    <p:extLst>
      <p:ext uri="{BB962C8B-B14F-4D97-AF65-F5344CB8AC3E}">
        <p14:creationId xmlns:p14="http://schemas.microsoft.com/office/powerpoint/2010/main" val="1682492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body" idx="1"/>
          </p:nvPr>
        </p:nvSpPr>
        <p:spPr>
          <a:xfrm>
            <a:off x="265234" y="1690688"/>
            <a:ext cx="11661531" cy="4115752"/>
          </a:xfrm>
        </p:spPr>
        <p:txBody>
          <a:bodyPr>
            <a:normAutofit/>
          </a:bodyPr>
          <a:lstStyle/>
          <a:p>
            <a:pPr eaLnBrk="1" hangingPunct="1">
              <a:lnSpc>
                <a:spcPct val="150000"/>
              </a:lnSpc>
              <a:buFont typeface="Wingdings" panose="05000000000000000000" pitchFamily="2" charset="2"/>
              <a:buChar char="ü"/>
            </a:pPr>
            <a:r>
              <a:rPr lang="zh-CN" altLang="en-US" sz="3600" b="1" dirty="0">
                <a:solidFill>
                  <a:srgbClr val="0B0201"/>
                </a:solidFill>
                <a:latin typeface="+mj-lt"/>
              </a:rPr>
              <a:t>在零件图上，对零件某一表面的表面粗糙度轮廓要求，按需要选择</a:t>
            </a:r>
            <a:r>
              <a:rPr lang="en-US" altLang="zh-CN" sz="3600" b="1" i="1" dirty="0">
                <a:solidFill>
                  <a:srgbClr val="0B0201"/>
                </a:solidFill>
                <a:latin typeface="+mj-lt"/>
              </a:rPr>
              <a:t>Ra</a:t>
            </a:r>
            <a:r>
              <a:rPr lang="zh-CN" altLang="en-US" sz="3600" b="1" dirty="0">
                <a:solidFill>
                  <a:srgbClr val="0B0201"/>
                </a:solidFill>
                <a:latin typeface="+mj-lt"/>
              </a:rPr>
              <a:t>或</a:t>
            </a:r>
            <a:r>
              <a:rPr lang="en-US" altLang="zh-CN" sz="3600" b="1" i="1" dirty="0" err="1">
                <a:solidFill>
                  <a:srgbClr val="0B0201"/>
                </a:solidFill>
                <a:latin typeface="+mj-lt"/>
              </a:rPr>
              <a:t>Rz</a:t>
            </a:r>
            <a:r>
              <a:rPr lang="zh-CN" altLang="en-US" sz="3600" b="1" dirty="0">
                <a:solidFill>
                  <a:srgbClr val="0B0201"/>
                </a:solidFill>
                <a:latin typeface="+mj-lt"/>
              </a:rPr>
              <a:t>标注。</a:t>
            </a:r>
          </a:p>
          <a:p>
            <a:pPr eaLnBrk="1" hangingPunct="1">
              <a:lnSpc>
                <a:spcPct val="150000"/>
              </a:lnSpc>
              <a:buFont typeface="Wingdings" panose="05000000000000000000" pitchFamily="2" charset="2"/>
              <a:buChar char="ü"/>
            </a:pPr>
            <a:r>
              <a:rPr lang="en-US" altLang="zh-CN" sz="3600" b="1" i="1" dirty="0" err="1">
                <a:solidFill>
                  <a:srgbClr val="0B0201"/>
                </a:solidFill>
                <a:latin typeface="+mj-lt"/>
              </a:rPr>
              <a:t>RSm</a:t>
            </a:r>
            <a:r>
              <a:rPr lang="en-US" altLang="zh-CN" sz="3600" dirty="0">
                <a:latin typeface="+mj-lt"/>
              </a:rPr>
              <a:t> </a:t>
            </a:r>
            <a:r>
              <a:rPr lang="zh-CN" altLang="en-US" sz="3600" b="1" dirty="0">
                <a:solidFill>
                  <a:srgbClr val="0B0201"/>
                </a:solidFill>
                <a:latin typeface="+mj-lt"/>
              </a:rPr>
              <a:t>属于附加评定参数，只能与</a:t>
            </a:r>
            <a:r>
              <a:rPr lang="en-US" altLang="zh-CN" sz="3600" b="1" i="1" dirty="0">
                <a:solidFill>
                  <a:srgbClr val="0B0201"/>
                </a:solidFill>
                <a:latin typeface="+mj-lt"/>
              </a:rPr>
              <a:t>Ra</a:t>
            </a:r>
            <a:r>
              <a:rPr lang="zh-CN" altLang="en-US" sz="3600" b="1" dirty="0">
                <a:solidFill>
                  <a:srgbClr val="0B0201"/>
                </a:solidFill>
                <a:latin typeface="+mj-lt"/>
              </a:rPr>
              <a:t>或</a:t>
            </a:r>
            <a:r>
              <a:rPr lang="en-US" altLang="zh-CN" sz="3600" b="1" i="1" dirty="0">
                <a:solidFill>
                  <a:srgbClr val="0B0201"/>
                </a:solidFill>
                <a:latin typeface="+mj-lt"/>
              </a:rPr>
              <a:t>Rz</a:t>
            </a:r>
            <a:r>
              <a:rPr lang="zh-CN" altLang="en-US" sz="3600" b="1" dirty="0">
                <a:solidFill>
                  <a:srgbClr val="0B0201"/>
                </a:solidFill>
                <a:latin typeface="+mj-lt"/>
              </a:rPr>
              <a:t>同时选用，不能独立采用。</a:t>
            </a:r>
            <a:endParaRPr lang="en-US" altLang="zh-CN" sz="3600" b="1" dirty="0">
              <a:solidFill>
                <a:srgbClr val="0B0201"/>
              </a:solidFill>
              <a:latin typeface="+mj-lt"/>
            </a:endParaRPr>
          </a:p>
        </p:txBody>
      </p:sp>
      <p:sp>
        <p:nvSpPr>
          <p:cNvPr id="8" name="Rectangle 2">
            <a:extLst>
              <a:ext uri="{FF2B5EF4-FFF2-40B4-BE49-F238E27FC236}">
                <a16:creationId xmlns:a16="http://schemas.microsoft.com/office/drawing/2014/main" id="{B9DB0E93-DBAD-4F62-B6CB-4CC304D36E86}"/>
              </a:ext>
            </a:extLst>
          </p:cNvPr>
          <p:cNvSpPr txBox="1">
            <a:spLocks noChangeArrowheads="1"/>
          </p:cNvSpPr>
          <p:nvPr/>
        </p:nvSpPr>
        <p:spPr>
          <a:xfrm>
            <a:off x="731520" y="106595"/>
            <a:ext cx="7325165" cy="66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defTabSz="914400" eaLnBrk="0" fontAlgn="base" hangingPunct="0">
              <a:spcAft>
                <a:spcPct val="0"/>
              </a:spcAft>
            </a:pPr>
            <a:r>
              <a:rPr lang="zh-CN" altLang="en-US" sz="3200" b="1" kern="0" dirty="0">
                <a:solidFill>
                  <a:schemeClr val="tx2"/>
                </a:solidFill>
              </a:rPr>
              <a:t> </a:t>
            </a:r>
            <a:r>
              <a:rPr lang="en-US" altLang="zh-CN" sz="3200" b="1" kern="0" dirty="0">
                <a:solidFill>
                  <a:schemeClr val="tx2"/>
                </a:solidFill>
              </a:rPr>
              <a:t>§2  </a:t>
            </a:r>
            <a:r>
              <a:rPr lang="zh-CN" altLang="en-US" sz="3200" b="1" kern="0" dirty="0">
                <a:solidFill>
                  <a:schemeClr val="tx2"/>
                </a:solidFill>
              </a:rPr>
              <a:t>表面粗糙度轮廓的评定</a:t>
            </a:r>
          </a:p>
        </p:txBody>
      </p:sp>
    </p:spTree>
    <p:extLst>
      <p:ext uri="{BB962C8B-B14F-4D97-AF65-F5344CB8AC3E}">
        <p14:creationId xmlns:p14="http://schemas.microsoft.com/office/powerpoint/2010/main" val="13904015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body" idx="1"/>
          </p:nvPr>
        </p:nvSpPr>
        <p:spPr>
          <a:xfrm>
            <a:off x="731520" y="1342415"/>
            <a:ext cx="11186160" cy="5183187"/>
          </a:xfrm>
        </p:spPr>
        <p:txBody>
          <a:bodyPr>
            <a:normAutofit/>
          </a:bodyPr>
          <a:lstStyle/>
          <a:p>
            <a:pPr eaLnBrk="1" hangingPunct="1">
              <a:buFont typeface="Wingdings" panose="05000000000000000000" pitchFamily="2" charset="2"/>
              <a:buNone/>
            </a:pPr>
            <a:r>
              <a:rPr lang="en-US" altLang="zh-CN" dirty="0">
                <a:solidFill>
                  <a:srgbClr val="C00000"/>
                </a:solidFill>
              </a:rPr>
              <a:t> </a:t>
            </a:r>
            <a:r>
              <a:rPr lang="zh-CN" altLang="en-US" b="1" dirty="0">
                <a:solidFill>
                  <a:srgbClr val="C00000"/>
                </a:solidFill>
              </a:rPr>
              <a:t>一、表面粗糙度轮廓技术要求的内容</a:t>
            </a:r>
            <a:endParaRPr lang="en-US" altLang="zh-CN" b="1" dirty="0">
              <a:solidFill>
                <a:srgbClr val="C00000"/>
              </a:solidFill>
            </a:endParaRPr>
          </a:p>
          <a:p>
            <a:pPr eaLnBrk="1" hangingPunct="1">
              <a:buFont typeface="Wingdings" panose="05000000000000000000" pitchFamily="2" charset="2"/>
              <a:buNone/>
            </a:pPr>
            <a:endParaRPr lang="zh-CN" altLang="en-US" sz="1800" b="1" dirty="0">
              <a:solidFill>
                <a:srgbClr val="C00000"/>
              </a:solidFill>
            </a:endParaRPr>
          </a:p>
          <a:p>
            <a:pPr>
              <a:lnSpc>
                <a:spcPct val="120000"/>
              </a:lnSpc>
              <a:spcAft>
                <a:spcPts val="600"/>
              </a:spcAft>
              <a:buFont typeface="Wingdings" panose="05000000000000000000" pitchFamily="2" charset="2"/>
              <a:buChar char="ü"/>
            </a:pPr>
            <a:r>
              <a:rPr lang="zh-CN" altLang="en-US" sz="2800" b="1" dirty="0">
                <a:solidFill>
                  <a:srgbClr val="0B0201"/>
                </a:solidFill>
              </a:rPr>
              <a:t> 在零件图上规定表面粗糙度轮廓的技术要求时，必须标注幅度参数符号及允许值，同时还应标注传输带、取样长度、评定长度的数值（若默认采用标准化值，则不标注）、极限值判断规则（若默认采用</a:t>
            </a:r>
            <a:r>
              <a:rPr lang="en-US" altLang="zh-CN" sz="2800" b="1" dirty="0">
                <a:solidFill>
                  <a:srgbClr val="0B0201"/>
                </a:solidFill>
              </a:rPr>
              <a:t>16%</a:t>
            </a:r>
            <a:r>
              <a:rPr lang="zh-CN" altLang="en-US" sz="2800" b="1" dirty="0">
                <a:solidFill>
                  <a:srgbClr val="0B0201"/>
                </a:solidFill>
              </a:rPr>
              <a:t>规则，则不标注）。</a:t>
            </a:r>
          </a:p>
          <a:p>
            <a:pPr>
              <a:lnSpc>
                <a:spcPct val="120000"/>
              </a:lnSpc>
              <a:spcAft>
                <a:spcPts val="600"/>
              </a:spcAft>
              <a:buFont typeface="Wingdings" panose="05000000000000000000" pitchFamily="2" charset="2"/>
              <a:buChar char="ü"/>
            </a:pPr>
            <a:r>
              <a:rPr lang="zh-CN" altLang="en-US" sz="2800" b="1" dirty="0">
                <a:solidFill>
                  <a:srgbClr val="0B0201"/>
                </a:solidFill>
              </a:rPr>
              <a:t>必要时可以标注补充要求，如表面加工纹理及方向、加工余量、附加的</a:t>
            </a:r>
            <a:r>
              <a:rPr lang="en-US" altLang="zh-CN" sz="2800" b="1" i="1" dirty="0" err="1">
                <a:solidFill>
                  <a:srgbClr val="0B0201"/>
                </a:solidFill>
              </a:rPr>
              <a:t>RSm</a:t>
            </a:r>
            <a:r>
              <a:rPr lang="zh-CN" altLang="en-US" sz="2800" b="1" dirty="0">
                <a:solidFill>
                  <a:srgbClr val="0B0201"/>
                </a:solidFill>
              </a:rPr>
              <a:t>等。</a:t>
            </a:r>
            <a:endParaRPr lang="zh-CN" altLang="en-US" sz="2800" b="1" i="1" dirty="0">
              <a:solidFill>
                <a:srgbClr val="0B0201"/>
              </a:solidFill>
            </a:endParaRPr>
          </a:p>
        </p:txBody>
      </p:sp>
      <p:sp>
        <p:nvSpPr>
          <p:cNvPr id="4" name="Rectangle 2">
            <a:extLst>
              <a:ext uri="{FF2B5EF4-FFF2-40B4-BE49-F238E27FC236}">
                <a16:creationId xmlns:a16="http://schemas.microsoft.com/office/drawing/2014/main" id="{45400E2F-41CE-4DC0-8FA0-B2B7F2EA8534}"/>
              </a:ext>
            </a:extLst>
          </p:cNvPr>
          <p:cNvSpPr txBox="1">
            <a:spLocks noChangeArrowheads="1"/>
          </p:cNvSpPr>
          <p:nvPr/>
        </p:nvSpPr>
        <p:spPr>
          <a:xfrm>
            <a:off x="731520" y="106595"/>
            <a:ext cx="7325165" cy="66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defTabSz="914400" eaLnBrk="0" fontAlgn="base" hangingPunct="0">
              <a:spcAft>
                <a:spcPct val="0"/>
              </a:spcAft>
            </a:pPr>
            <a:r>
              <a:rPr lang="en-US" altLang="zh-CN" sz="3200" b="1" kern="0" dirty="0">
                <a:solidFill>
                  <a:schemeClr val="tx2"/>
                </a:solidFill>
              </a:rPr>
              <a:t>§3  </a:t>
            </a:r>
            <a:r>
              <a:rPr lang="zh-CN" altLang="en-US" sz="3200" b="1" kern="0" dirty="0">
                <a:solidFill>
                  <a:schemeClr val="tx2"/>
                </a:solidFill>
              </a:rPr>
              <a:t>表面粗糙度轮廓的技术要求</a:t>
            </a:r>
          </a:p>
        </p:txBody>
      </p:sp>
    </p:spTree>
    <p:extLst>
      <p:ext uri="{BB962C8B-B14F-4D97-AF65-F5344CB8AC3E}">
        <p14:creationId xmlns:p14="http://schemas.microsoft.com/office/powerpoint/2010/main" val="3829327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9" name="Rectangle 5"/>
          <p:cNvSpPr>
            <a:spLocks noGrp="1" noChangeArrowheads="1"/>
          </p:cNvSpPr>
          <p:nvPr>
            <p:ph type="ctrTitle"/>
          </p:nvPr>
        </p:nvSpPr>
        <p:spPr>
          <a:xfrm>
            <a:off x="2559692" y="2441432"/>
            <a:ext cx="8456651" cy="1219200"/>
          </a:xfrm>
        </p:spPr>
        <p:txBody>
          <a:bodyPr>
            <a:normAutofit fontScale="90000"/>
          </a:bodyPr>
          <a:lstStyle/>
          <a:p>
            <a:r>
              <a:rPr lang="zh-CN" altLang="en-US" sz="5400" dirty="0">
                <a:solidFill>
                  <a:srgbClr val="7030A0"/>
                </a:solidFill>
                <a:latin typeface="Times New Roman" panose="02020603050405020304" pitchFamily="18" charset="0"/>
              </a:rPr>
              <a:t> 五、表面粗糙度轮廓及其检测</a:t>
            </a:r>
          </a:p>
        </p:txBody>
      </p:sp>
    </p:spTree>
    <p:extLst>
      <p:ext uri="{BB962C8B-B14F-4D97-AF65-F5344CB8AC3E}">
        <p14:creationId xmlns:p14="http://schemas.microsoft.com/office/powerpoint/2010/main" val="1574883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243364" y="1293495"/>
            <a:ext cx="9497060" cy="609600"/>
          </a:xfrm>
        </p:spPr>
        <p:txBody>
          <a:bodyPr>
            <a:noAutofit/>
          </a:bodyPr>
          <a:lstStyle/>
          <a:p>
            <a:pPr algn="l" eaLnBrk="1" hangingPunct="1"/>
            <a:r>
              <a:rPr lang="zh-CN" altLang="en-US" sz="4265" b="1" dirty="0">
                <a:solidFill>
                  <a:srgbClr val="C00000"/>
                </a:solidFill>
                <a:latin typeface="+mn-lt"/>
                <a:ea typeface="+mn-ea"/>
                <a:cs typeface="+mn-cs"/>
              </a:rPr>
              <a:t>二、表面粗糙度轮廓幅度参数的选择</a:t>
            </a:r>
          </a:p>
        </p:txBody>
      </p:sp>
      <p:sp>
        <p:nvSpPr>
          <p:cNvPr id="18435" name="Rectangle 3"/>
          <p:cNvSpPr>
            <a:spLocks noGrp="1" noChangeArrowheads="1"/>
          </p:cNvSpPr>
          <p:nvPr>
            <p:ph type="body" idx="1"/>
          </p:nvPr>
        </p:nvSpPr>
        <p:spPr>
          <a:xfrm>
            <a:off x="243364" y="2340928"/>
            <a:ext cx="11491912" cy="3997008"/>
          </a:xfrm>
        </p:spPr>
        <p:txBody>
          <a:bodyPr>
            <a:normAutofit/>
          </a:bodyPr>
          <a:lstStyle/>
          <a:p>
            <a:pPr>
              <a:spcAft>
                <a:spcPts val="600"/>
              </a:spcAft>
              <a:buFont typeface="Wingdings" panose="05000000000000000000" pitchFamily="2" charset="2"/>
              <a:buChar char="ü"/>
            </a:pPr>
            <a:r>
              <a:rPr lang="zh-CN" altLang="en-US" sz="2800" b="1" dirty="0">
                <a:solidFill>
                  <a:srgbClr val="0B0201"/>
                </a:solidFill>
              </a:rPr>
              <a:t>在机械零件精度设计中，对于表面粗糙度轮廓的技术要求，通常只给出幅度参数符号（</a:t>
            </a:r>
            <a:r>
              <a:rPr lang="en-US" altLang="zh-CN" sz="2800" b="1" i="1" dirty="0">
                <a:solidFill>
                  <a:srgbClr val="0B0201"/>
                </a:solidFill>
              </a:rPr>
              <a:t>Ra</a:t>
            </a:r>
            <a:r>
              <a:rPr lang="zh-CN" altLang="en-US" sz="2800" b="1" dirty="0">
                <a:solidFill>
                  <a:srgbClr val="0B0201"/>
                </a:solidFill>
              </a:rPr>
              <a:t>或</a:t>
            </a:r>
            <a:r>
              <a:rPr lang="en-US" altLang="zh-CN" sz="2800" b="1" i="1" dirty="0" err="1">
                <a:solidFill>
                  <a:srgbClr val="0B0201"/>
                </a:solidFill>
              </a:rPr>
              <a:t>Rz</a:t>
            </a:r>
            <a:r>
              <a:rPr lang="zh-CN" altLang="en-US" sz="2800" b="1" dirty="0">
                <a:solidFill>
                  <a:srgbClr val="0B0201"/>
                </a:solidFill>
              </a:rPr>
              <a:t>）及极限值，而其他要求则采用默认的标准化值。</a:t>
            </a:r>
          </a:p>
          <a:p>
            <a:pPr>
              <a:spcAft>
                <a:spcPts val="600"/>
              </a:spcAft>
              <a:buFont typeface="Wingdings" panose="05000000000000000000" pitchFamily="2" charset="2"/>
              <a:buChar char="ü"/>
            </a:pPr>
            <a:r>
              <a:rPr lang="zh-CN" altLang="en-US" sz="2800" b="1" dirty="0">
                <a:solidFill>
                  <a:srgbClr val="0B0201"/>
                </a:solidFill>
              </a:rPr>
              <a:t>一般采用</a:t>
            </a:r>
            <a:r>
              <a:rPr lang="en-US" altLang="zh-CN" sz="2800" b="1" i="1" dirty="0">
                <a:solidFill>
                  <a:srgbClr val="0B0201"/>
                </a:solidFill>
              </a:rPr>
              <a:t>Ra </a:t>
            </a:r>
            <a:r>
              <a:rPr lang="zh-CN" altLang="en-US" sz="2800" b="1" dirty="0">
                <a:solidFill>
                  <a:srgbClr val="0B0201"/>
                </a:solidFill>
              </a:rPr>
              <a:t>作为评定参数。 对于极光滑和粗糙的表面，不能用</a:t>
            </a:r>
            <a:r>
              <a:rPr lang="en-US" altLang="zh-CN" sz="2800" b="1" i="1" dirty="0">
                <a:solidFill>
                  <a:srgbClr val="0B0201"/>
                </a:solidFill>
              </a:rPr>
              <a:t>Ra </a:t>
            </a:r>
            <a:r>
              <a:rPr lang="zh-CN" altLang="en-US" sz="2800" b="1" dirty="0">
                <a:solidFill>
                  <a:srgbClr val="0B0201"/>
                </a:solidFill>
              </a:rPr>
              <a:t>仪器测量，而采用</a:t>
            </a:r>
            <a:r>
              <a:rPr lang="en-US" altLang="zh-CN" sz="2800" b="1" i="1" dirty="0">
                <a:solidFill>
                  <a:srgbClr val="0B0201"/>
                </a:solidFill>
              </a:rPr>
              <a:t>Rz </a:t>
            </a:r>
            <a:r>
              <a:rPr lang="zh-CN" altLang="en-US" sz="2800" b="1" dirty="0">
                <a:solidFill>
                  <a:srgbClr val="0B0201"/>
                </a:solidFill>
              </a:rPr>
              <a:t>作为评定参数。</a:t>
            </a:r>
          </a:p>
          <a:p>
            <a:pPr>
              <a:lnSpc>
                <a:spcPct val="120000"/>
              </a:lnSpc>
              <a:spcAft>
                <a:spcPts val="600"/>
              </a:spcAft>
              <a:buFont typeface="Wingdings" panose="05000000000000000000" pitchFamily="2" charset="2"/>
              <a:buChar char="ü"/>
            </a:pPr>
            <a:r>
              <a:rPr lang="zh-CN" altLang="en-US" sz="2800" b="1" dirty="0">
                <a:solidFill>
                  <a:srgbClr val="0B0201"/>
                </a:solidFill>
              </a:rPr>
              <a:t>表面粗糙度轮廓幅度参数极限值的选择原则是：在满足零件表面功能要求的前提下，尽量选取较大的参数值。</a:t>
            </a:r>
            <a:endParaRPr lang="zh-CN" altLang="en-US" sz="4000" b="1" dirty="0">
              <a:solidFill>
                <a:schemeClr val="tx2"/>
              </a:solidFill>
            </a:endParaRPr>
          </a:p>
          <a:p>
            <a:pPr>
              <a:spcAft>
                <a:spcPts val="600"/>
              </a:spcAft>
              <a:buFont typeface="Wingdings" panose="05000000000000000000" pitchFamily="2" charset="2"/>
              <a:buChar char="ü"/>
            </a:pPr>
            <a:endParaRPr lang="en-US" altLang="zh-CN" sz="4000" b="1" dirty="0">
              <a:solidFill>
                <a:schemeClr val="tx2"/>
              </a:solidFill>
            </a:endParaRPr>
          </a:p>
        </p:txBody>
      </p:sp>
      <p:sp>
        <p:nvSpPr>
          <p:cNvPr id="5" name="Rectangle 2">
            <a:extLst>
              <a:ext uri="{FF2B5EF4-FFF2-40B4-BE49-F238E27FC236}">
                <a16:creationId xmlns:a16="http://schemas.microsoft.com/office/drawing/2014/main" id="{42C60E38-168A-4E52-BE45-3AD35B7871E5}"/>
              </a:ext>
            </a:extLst>
          </p:cNvPr>
          <p:cNvSpPr txBox="1">
            <a:spLocks noChangeArrowheads="1"/>
          </p:cNvSpPr>
          <p:nvPr/>
        </p:nvSpPr>
        <p:spPr>
          <a:xfrm>
            <a:off x="731520" y="106595"/>
            <a:ext cx="7325165" cy="66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defTabSz="914400" eaLnBrk="0" fontAlgn="base" hangingPunct="0">
              <a:spcAft>
                <a:spcPct val="0"/>
              </a:spcAft>
            </a:pPr>
            <a:r>
              <a:rPr lang="en-US" altLang="zh-CN" sz="3200" b="1" kern="0" dirty="0">
                <a:solidFill>
                  <a:schemeClr val="tx2"/>
                </a:solidFill>
              </a:rPr>
              <a:t>§3  </a:t>
            </a:r>
            <a:r>
              <a:rPr lang="zh-CN" altLang="en-US" sz="3200" b="1" kern="0" dirty="0">
                <a:solidFill>
                  <a:schemeClr val="tx2"/>
                </a:solidFill>
              </a:rPr>
              <a:t>表面粗糙度轮廓的技术要求</a:t>
            </a:r>
          </a:p>
        </p:txBody>
      </p:sp>
    </p:spTree>
    <p:extLst>
      <p:ext uri="{BB962C8B-B14F-4D97-AF65-F5344CB8AC3E}">
        <p14:creationId xmlns:p14="http://schemas.microsoft.com/office/powerpoint/2010/main" val="41706212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a:xfrm>
            <a:off x="411480" y="1268290"/>
            <a:ext cx="11384280" cy="4114800"/>
          </a:xfrm>
        </p:spPr>
        <p:txBody>
          <a:bodyPr>
            <a:normAutofit/>
          </a:bodyPr>
          <a:lstStyle/>
          <a:p>
            <a:pPr eaLnBrk="1" hangingPunct="1">
              <a:buFont typeface="Wingdings" panose="05000000000000000000" pitchFamily="2" charset="2"/>
              <a:buNone/>
            </a:pPr>
            <a:r>
              <a:rPr lang="zh-CN" altLang="en-US" sz="3200" b="1" dirty="0">
                <a:solidFill>
                  <a:srgbClr val="C00000"/>
                </a:solidFill>
              </a:rPr>
              <a:t>一、表面粗糙度轮廓的基本图形符号和完整图形符号</a:t>
            </a:r>
          </a:p>
          <a:p>
            <a:pPr eaLnBrk="1" hangingPunct="1">
              <a:lnSpc>
                <a:spcPct val="150000"/>
              </a:lnSpc>
              <a:buFont typeface="Wingdings" panose="05000000000000000000" pitchFamily="2" charset="2"/>
              <a:buNone/>
            </a:pPr>
            <a:r>
              <a:rPr lang="zh-CN" altLang="en-US" sz="4400" b="1" dirty="0">
                <a:solidFill>
                  <a:srgbClr val="0B0201"/>
                </a:solidFill>
              </a:rPr>
              <a:t>       </a:t>
            </a:r>
            <a:r>
              <a:rPr lang="zh-CN" altLang="en-US" sz="2800" b="1" dirty="0">
                <a:solidFill>
                  <a:srgbClr val="0B0201"/>
                </a:solidFill>
              </a:rPr>
              <a:t>绘制机械零件图时，需要使用</a:t>
            </a:r>
            <a:r>
              <a:rPr lang="en-US" altLang="zh-CN" sz="2800" b="1" dirty="0">
                <a:solidFill>
                  <a:srgbClr val="0B0201"/>
                </a:solidFill>
              </a:rPr>
              <a:t>1</a:t>
            </a:r>
            <a:r>
              <a:rPr lang="zh-CN" altLang="en-US" sz="2800" b="1" dirty="0">
                <a:solidFill>
                  <a:srgbClr val="0B0201"/>
                </a:solidFill>
              </a:rPr>
              <a:t>个基本图形符号和</a:t>
            </a:r>
            <a:r>
              <a:rPr lang="en-US" altLang="zh-CN" sz="2800" b="1" dirty="0">
                <a:solidFill>
                  <a:srgbClr val="0B0201"/>
                </a:solidFill>
              </a:rPr>
              <a:t>3</a:t>
            </a:r>
            <a:r>
              <a:rPr lang="zh-CN" altLang="en-US" sz="2800" b="1" dirty="0">
                <a:solidFill>
                  <a:srgbClr val="0B0201"/>
                </a:solidFill>
              </a:rPr>
              <a:t>个完整图形符号，来标注表面粗糙度轮廓各种不同的技术要求。</a:t>
            </a:r>
          </a:p>
          <a:p>
            <a:pPr eaLnBrk="1" hangingPunct="1">
              <a:buFont typeface="Wingdings" panose="05000000000000000000" pitchFamily="2" charset="2"/>
              <a:buNone/>
            </a:pPr>
            <a:endParaRPr lang="en-US" altLang="zh-CN" sz="4400" b="1" dirty="0">
              <a:solidFill>
                <a:srgbClr val="0B0201"/>
              </a:solidFill>
            </a:endParaRPr>
          </a:p>
        </p:txBody>
      </p:sp>
      <p:sp>
        <p:nvSpPr>
          <p:cNvPr id="4" name="Rectangle 2"/>
          <p:cNvSpPr txBox="1">
            <a:spLocks noChangeArrowheads="1"/>
          </p:cNvSpPr>
          <p:nvPr/>
        </p:nvSpPr>
        <p:spPr bwMode="auto">
          <a:xfrm>
            <a:off x="-545774" y="6187440"/>
            <a:ext cx="10832123" cy="85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pPr algn="r" eaLnBrk="1" hangingPunct="1"/>
            <a:endParaRPr lang="zh-CN" altLang="en-US" sz="2800" kern="0" dirty="0">
              <a:solidFill>
                <a:srgbClr val="0B0201"/>
              </a:solidFill>
            </a:endParaRP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904" y="4129369"/>
            <a:ext cx="10902192" cy="245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46ED2E64-BA8F-4348-A187-343D6DC9EC03}"/>
              </a:ext>
            </a:extLst>
          </p:cNvPr>
          <p:cNvSpPr txBox="1">
            <a:spLocks noChangeArrowheads="1"/>
          </p:cNvSpPr>
          <p:nvPr/>
        </p:nvSpPr>
        <p:spPr>
          <a:xfrm>
            <a:off x="731520" y="106595"/>
            <a:ext cx="7325165" cy="66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85000" lnSpcReduction="10000"/>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defTabSz="914400" eaLnBrk="0" fontAlgn="base" hangingPunct="0">
              <a:spcAft>
                <a:spcPct val="0"/>
              </a:spcAft>
            </a:pPr>
            <a:r>
              <a:rPr lang="en-US" altLang="zh-CN" sz="3200" b="1" kern="0" dirty="0">
                <a:solidFill>
                  <a:schemeClr val="tx2"/>
                </a:solidFill>
              </a:rPr>
              <a:t>§4  </a:t>
            </a:r>
            <a:r>
              <a:rPr lang="zh-CN" altLang="en-US" sz="3200" b="1" kern="0" dirty="0">
                <a:solidFill>
                  <a:schemeClr val="tx2"/>
                </a:solidFill>
              </a:rPr>
              <a:t>表面粗糙度轮廓技术要求在零件图上的标注</a:t>
            </a:r>
          </a:p>
        </p:txBody>
      </p:sp>
    </p:spTree>
    <p:extLst>
      <p:ext uri="{BB962C8B-B14F-4D97-AF65-F5344CB8AC3E}">
        <p14:creationId xmlns:p14="http://schemas.microsoft.com/office/powerpoint/2010/main" val="39079527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2590800" y="838200"/>
            <a:ext cx="7772400" cy="1150938"/>
          </a:xfrm>
        </p:spPr>
        <p:txBody>
          <a:bodyPr/>
          <a:lstStyle/>
          <a:p>
            <a:pPr eaLnBrk="1" hangingPunct="1"/>
            <a:r>
              <a:rPr lang="en-US" altLang="zh-CN" sz="3600" b="1">
                <a:solidFill>
                  <a:schemeClr val="folHlink"/>
                </a:solidFill>
              </a:rPr>
              <a:t>      </a:t>
            </a:r>
          </a:p>
        </p:txBody>
      </p:sp>
      <p:sp>
        <p:nvSpPr>
          <p:cNvPr id="20483" name="Rectangle 3"/>
          <p:cNvSpPr>
            <a:spLocks noGrp="1" noChangeArrowheads="1"/>
          </p:cNvSpPr>
          <p:nvPr>
            <p:ph type="body" idx="1"/>
          </p:nvPr>
        </p:nvSpPr>
        <p:spPr>
          <a:xfrm>
            <a:off x="259080" y="1176701"/>
            <a:ext cx="11247120" cy="5389168"/>
          </a:xfrm>
          <a:noFill/>
        </p:spPr>
        <p:txBody>
          <a:bodyPr wrap="square">
            <a:spAutoFit/>
          </a:bodyPr>
          <a:lstStyle/>
          <a:p>
            <a:pPr eaLnBrk="1" hangingPunct="1">
              <a:spcBef>
                <a:spcPts val="1800"/>
              </a:spcBef>
              <a:buFont typeface="Wingdings" panose="05000000000000000000" pitchFamily="2" charset="2"/>
              <a:buNone/>
            </a:pPr>
            <a:r>
              <a:rPr lang="en-US" altLang="zh-CN" sz="2800" b="1" dirty="0"/>
              <a:t>      </a:t>
            </a:r>
            <a:r>
              <a:rPr lang="zh-CN" altLang="en-US" sz="2800" b="1" dirty="0">
                <a:solidFill>
                  <a:srgbClr val="0B0201"/>
                </a:solidFill>
              </a:rPr>
              <a:t> （</a:t>
            </a:r>
            <a:r>
              <a:rPr lang="en-US" altLang="zh-CN" sz="2800" b="1" i="1" dirty="0">
                <a:solidFill>
                  <a:srgbClr val="0B0201"/>
                </a:solidFill>
              </a:rPr>
              <a:t>a</a:t>
            </a:r>
            <a:r>
              <a:rPr lang="zh-CN" altLang="en-US" sz="2800" b="1" dirty="0">
                <a:solidFill>
                  <a:srgbClr val="0B0201"/>
                </a:solidFill>
              </a:rPr>
              <a:t>）图为基本图形符号。</a:t>
            </a:r>
          </a:p>
          <a:p>
            <a:pPr eaLnBrk="1" hangingPunct="1">
              <a:spcBef>
                <a:spcPts val="1800"/>
              </a:spcBef>
              <a:buFont typeface="Wingdings" panose="05000000000000000000" pitchFamily="2" charset="2"/>
              <a:buNone/>
            </a:pPr>
            <a:r>
              <a:rPr lang="zh-CN" altLang="en-US" sz="2800" b="1" dirty="0">
                <a:solidFill>
                  <a:srgbClr val="0B0201"/>
                </a:solidFill>
              </a:rPr>
              <a:t>       （</a:t>
            </a:r>
            <a:r>
              <a:rPr lang="en-US" altLang="zh-CN" sz="2800" b="1" i="1" dirty="0">
                <a:solidFill>
                  <a:srgbClr val="0B0201"/>
                </a:solidFill>
              </a:rPr>
              <a:t>b</a:t>
            </a:r>
            <a:r>
              <a:rPr lang="zh-CN" altLang="en-US" sz="2800" b="1" dirty="0">
                <a:solidFill>
                  <a:srgbClr val="0B0201"/>
                </a:solidFill>
              </a:rPr>
              <a:t>）图为用于任何工艺的完整图形符号。</a:t>
            </a:r>
            <a:endParaRPr lang="en-US" altLang="zh-CN" sz="2800" b="1" dirty="0">
              <a:solidFill>
                <a:srgbClr val="0B0201"/>
              </a:solidFill>
            </a:endParaRPr>
          </a:p>
          <a:p>
            <a:pPr eaLnBrk="1" hangingPunct="1">
              <a:spcBef>
                <a:spcPts val="1800"/>
              </a:spcBef>
              <a:buFont typeface="Wingdings" panose="05000000000000000000" pitchFamily="2" charset="2"/>
              <a:buNone/>
            </a:pPr>
            <a:r>
              <a:rPr lang="zh-CN" altLang="en-US" sz="2800" b="1" dirty="0"/>
              <a:t>       （</a:t>
            </a:r>
            <a:r>
              <a:rPr lang="en-US" altLang="zh-CN" sz="2800" b="1" i="1" dirty="0"/>
              <a:t>c</a:t>
            </a:r>
            <a:r>
              <a:rPr lang="zh-CN" altLang="en-US" sz="2800" b="1" dirty="0"/>
              <a:t>）图为用于去除材料的完整图形符号。</a:t>
            </a:r>
          </a:p>
          <a:p>
            <a:pPr eaLnBrk="1" hangingPunct="1">
              <a:spcBef>
                <a:spcPts val="1800"/>
              </a:spcBef>
              <a:buFont typeface="Wingdings" panose="05000000000000000000" pitchFamily="2" charset="2"/>
              <a:buNone/>
            </a:pPr>
            <a:r>
              <a:rPr lang="zh-CN" altLang="en-US" sz="2800" b="1" dirty="0"/>
              <a:t>       （</a:t>
            </a:r>
            <a:r>
              <a:rPr lang="en-US" altLang="zh-CN" sz="2800" b="1" i="1" dirty="0"/>
              <a:t>d</a:t>
            </a:r>
            <a:r>
              <a:rPr lang="zh-CN" altLang="en-US" sz="2800" b="1" dirty="0"/>
              <a:t>）图为用于不去除材料的完整图形符号。</a:t>
            </a:r>
          </a:p>
          <a:p>
            <a:pPr eaLnBrk="1" hangingPunct="1">
              <a:buFont typeface="Wingdings" panose="05000000000000000000" pitchFamily="2" charset="2"/>
              <a:buNone/>
            </a:pPr>
            <a:endParaRPr lang="zh-CN" altLang="en-US" sz="3600" b="1" dirty="0"/>
          </a:p>
          <a:p>
            <a:pPr eaLnBrk="1" hangingPunct="1">
              <a:buFont typeface="Wingdings" panose="05000000000000000000" pitchFamily="2" charset="2"/>
              <a:buNone/>
            </a:pPr>
            <a:endParaRPr lang="en-US" altLang="zh-CN" sz="3600" b="1" dirty="0"/>
          </a:p>
          <a:p>
            <a:pPr eaLnBrk="1" hangingPunct="1">
              <a:buFont typeface="Wingdings" panose="05000000000000000000" pitchFamily="2" charset="2"/>
              <a:buNone/>
            </a:pPr>
            <a:endParaRPr lang="zh-CN" altLang="en-US" sz="3600" b="1" dirty="0"/>
          </a:p>
          <a:p>
            <a:pPr eaLnBrk="1" hangingPunct="1">
              <a:buFont typeface="Wingdings" panose="05000000000000000000" pitchFamily="2" charset="2"/>
              <a:buNone/>
            </a:pPr>
            <a:endParaRPr lang="en-US" altLang="zh-CN" sz="2400" b="1" dirty="0"/>
          </a:p>
          <a:p>
            <a:pPr eaLnBrk="1" hangingPunct="1">
              <a:buFont typeface="Wingdings" panose="05000000000000000000" pitchFamily="2" charset="2"/>
              <a:buNone/>
            </a:pPr>
            <a:r>
              <a:rPr lang="zh-CN" altLang="en-US" sz="2400" b="1" dirty="0"/>
              <a:t>            （</a:t>
            </a:r>
            <a:r>
              <a:rPr lang="en-US" altLang="zh-CN" sz="2400" b="1" i="1" dirty="0"/>
              <a:t>a</a:t>
            </a:r>
            <a:r>
              <a:rPr lang="zh-CN" altLang="en-US" sz="2400" b="1" dirty="0"/>
              <a:t>）           （</a:t>
            </a:r>
            <a:r>
              <a:rPr lang="en-US" altLang="zh-CN" sz="2400" b="1" i="1" dirty="0"/>
              <a:t>b</a:t>
            </a:r>
            <a:r>
              <a:rPr lang="zh-CN" altLang="en-US" sz="2400" b="1" dirty="0"/>
              <a:t>）               （</a:t>
            </a:r>
            <a:r>
              <a:rPr lang="en-US" altLang="zh-CN" sz="2400" b="1" i="1" dirty="0"/>
              <a:t>c</a:t>
            </a:r>
            <a:r>
              <a:rPr lang="zh-CN" altLang="en-US" sz="2400" b="1" dirty="0"/>
              <a:t>）              （</a:t>
            </a:r>
            <a:r>
              <a:rPr lang="en-US" altLang="zh-CN" sz="2400" b="1" i="1" dirty="0"/>
              <a:t>d</a:t>
            </a:r>
            <a:r>
              <a:rPr lang="zh-CN" altLang="en-US" sz="2400" b="1" dirty="0"/>
              <a:t>）</a:t>
            </a:r>
            <a:r>
              <a:rPr lang="en-US" altLang="zh-CN" sz="2400" b="1" dirty="0"/>
              <a:t> </a:t>
            </a:r>
          </a:p>
        </p:txBody>
      </p:sp>
      <p:pic>
        <p:nvPicPr>
          <p:cNvPr id="2048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8530" y="3999707"/>
            <a:ext cx="7725180" cy="173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778EBFC6-0634-4DB3-B725-EE71353A29A4}"/>
              </a:ext>
            </a:extLst>
          </p:cNvPr>
          <p:cNvSpPr txBox="1">
            <a:spLocks noChangeArrowheads="1"/>
          </p:cNvSpPr>
          <p:nvPr/>
        </p:nvSpPr>
        <p:spPr>
          <a:xfrm>
            <a:off x="731520" y="106595"/>
            <a:ext cx="7325165" cy="66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85000" lnSpcReduction="10000"/>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defTabSz="914400" eaLnBrk="0" fontAlgn="base" hangingPunct="0">
              <a:spcAft>
                <a:spcPct val="0"/>
              </a:spcAft>
            </a:pPr>
            <a:r>
              <a:rPr lang="en-US" altLang="zh-CN" sz="3200" b="1" kern="0" dirty="0">
                <a:solidFill>
                  <a:schemeClr val="tx2"/>
                </a:solidFill>
              </a:rPr>
              <a:t>§4  </a:t>
            </a:r>
            <a:r>
              <a:rPr lang="zh-CN" altLang="en-US" sz="3200" b="1" kern="0" dirty="0">
                <a:solidFill>
                  <a:schemeClr val="tx2"/>
                </a:solidFill>
              </a:rPr>
              <a:t>表面粗糙度轮廓技术要求在零件图上的标注</a:t>
            </a:r>
          </a:p>
        </p:txBody>
      </p:sp>
    </p:spTree>
    <p:extLst>
      <p:ext uri="{BB962C8B-B14F-4D97-AF65-F5344CB8AC3E}">
        <p14:creationId xmlns:p14="http://schemas.microsoft.com/office/powerpoint/2010/main" val="37671289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a:xfrm>
            <a:off x="182880" y="1297599"/>
            <a:ext cx="11765280" cy="5235575"/>
          </a:xfrm>
        </p:spPr>
        <p:txBody>
          <a:bodyPr/>
          <a:lstStyle/>
          <a:p>
            <a:pPr>
              <a:spcAft>
                <a:spcPts val="1200"/>
              </a:spcAft>
              <a:buNone/>
            </a:pPr>
            <a:r>
              <a:rPr lang="en-US" altLang="zh-CN" sz="3200" b="1" dirty="0">
                <a:solidFill>
                  <a:srgbClr val="C00000"/>
                </a:solidFill>
              </a:rPr>
              <a:t> </a:t>
            </a:r>
            <a:r>
              <a:rPr lang="zh-CN" altLang="en-US" sz="3200" b="1" dirty="0">
                <a:solidFill>
                  <a:srgbClr val="C00000"/>
                </a:solidFill>
              </a:rPr>
              <a:t>二、表面粗糙度轮廓技术要求在完整图形符号上的标注</a:t>
            </a:r>
          </a:p>
          <a:p>
            <a:pPr>
              <a:spcAft>
                <a:spcPts val="1200"/>
              </a:spcAft>
              <a:buNone/>
            </a:pPr>
            <a:r>
              <a:rPr lang="zh-CN" altLang="en-US" sz="2800" b="1" dirty="0">
                <a:solidFill>
                  <a:srgbClr val="C00000"/>
                </a:solidFill>
              </a:rPr>
              <a:t>  </a:t>
            </a:r>
            <a:r>
              <a:rPr lang="en-US" altLang="zh-CN" sz="2800" b="1" dirty="0">
                <a:solidFill>
                  <a:srgbClr val="C00000"/>
                </a:solidFill>
              </a:rPr>
              <a:t>1.  </a:t>
            </a:r>
            <a:r>
              <a:rPr lang="zh-CN" altLang="en-US" sz="2800" b="1" dirty="0">
                <a:solidFill>
                  <a:srgbClr val="C00000"/>
                </a:solidFill>
              </a:rPr>
              <a:t>表面粗糙度轮廓各项技术要求在完整图形符号上的标注位置</a:t>
            </a:r>
          </a:p>
          <a:p>
            <a:pPr eaLnBrk="1" hangingPunct="1">
              <a:lnSpc>
                <a:spcPct val="150000"/>
              </a:lnSpc>
              <a:buFont typeface="Wingdings" panose="05000000000000000000" pitchFamily="2" charset="2"/>
              <a:buChar char="ü"/>
            </a:pPr>
            <a:r>
              <a:rPr lang="zh-CN" altLang="en-US" sz="2400" b="1" dirty="0">
                <a:solidFill>
                  <a:srgbClr val="0B0201"/>
                </a:solidFill>
              </a:rPr>
              <a:t>在完整图形符号的周围标注评定参数的符号及极限值和其他技术要求。各项技术要求应分别标注在该符号周围的指定位置上。</a:t>
            </a:r>
          </a:p>
          <a:p>
            <a:pPr eaLnBrk="1" hangingPunct="1">
              <a:lnSpc>
                <a:spcPct val="150000"/>
              </a:lnSpc>
              <a:buFont typeface="Wingdings" panose="05000000000000000000" pitchFamily="2" charset="2"/>
              <a:buChar char="ü"/>
            </a:pPr>
            <a:r>
              <a:rPr lang="zh-CN" altLang="en-US" sz="2400" b="1" dirty="0">
                <a:solidFill>
                  <a:srgbClr val="0B0201"/>
                </a:solidFill>
              </a:rPr>
              <a:t>在周围标注了技术要求的完整图形符号称为表面粗糙度轮廓代号，简称粗糙度代号。</a:t>
            </a:r>
          </a:p>
          <a:p>
            <a:pPr eaLnBrk="1" hangingPunct="1">
              <a:buFont typeface="Wingdings" panose="05000000000000000000" pitchFamily="2" charset="2"/>
              <a:buNone/>
            </a:pPr>
            <a:r>
              <a:rPr lang="zh-CN" altLang="en-US" sz="2800" b="1" dirty="0">
                <a:solidFill>
                  <a:srgbClr val="961B0E"/>
                </a:solidFill>
              </a:rPr>
              <a:t>       </a:t>
            </a:r>
          </a:p>
        </p:txBody>
      </p:sp>
      <p:sp>
        <p:nvSpPr>
          <p:cNvPr id="4" name="Rectangle 2">
            <a:extLst>
              <a:ext uri="{FF2B5EF4-FFF2-40B4-BE49-F238E27FC236}">
                <a16:creationId xmlns:a16="http://schemas.microsoft.com/office/drawing/2014/main" id="{E3E067FA-0496-4474-B1D7-F35491F91062}"/>
              </a:ext>
            </a:extLst>
          </p:cNvPr>
          <p:cNvSpPr txBox="1">
            <a:spLocks noChangeArrowheads="1"/>
          </p:cNvSpPr>
          <p:nvPr/>
        </p:nvSpPr>
        <p:spPr>
          <a:xfrm>
            <a:off x="731520" y="106595"/>
            <a:ext cx="7325165" cy="66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85000" lnSpcReduction="10000"/>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defTabSz="914400" eaLnBrk="0" fontAlgn="base" hangingPunct="0">
              <a:spcAft>
                <a:spcPct val="0"/>
              </a:spcAft>
            </a:pPr>
            <a:r>
              <a:rPr lang="en-US" altLang="zh-CN" sz="3200" b="1" kern="0" dirty="0">
                <a:solidFill>
                  <a:schemeClr val="tx2"/>
                </a:solidFill>
              </a:rPr>
              <a:t>§4  </a:t>
            </a:r>
            <a:r>
              <a:rPr lang="zh-CN" altLang="en-US" sz="3200" b="1" kern="0" dirty="0">
                <a:solidFill>
                  <a:schemeClr val="tx2"/>
                </a:solidFill>
              </a:rPr>
              <a:t>表面粗糙度轮廓技术要求在零件图上的标注</a:t>
            </a:r>
          </a:p>
        </p:txBody>
      </p:sp>
    </p:spTree>
    <p:extLst>
      <p:ext uri="{BB962C8B-B14F-4D97-AF65-F5344CB8AC3E}">
        <p14:creationId xmlns:p14="http://schemas.microsoft.com/office/powerpoint/2010/main" val="29894203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body" idx="1"/>
          </p:nvPr>
        </p:nvSpPr>
        <p:spPr>
          <a:xfrm>
            <a:off x="360808" y="1405015"/>
            <a:ext cx="7772400" cy="4884414"/>
          </a:xfrm>
          <a:noFill/>
        </p:spPr>
        <p:txBody>
          <a:bodyPr>
            <a:spAutoFit/>
          </a:bodyPr>
          <a:lstStyle/>
          <a:p>
            <a:pPr eaLnBrk="1" hangingPunct="1">
              <a:lnSpc>
                <a:spcPct val="80000"/>
              </a:lnSpc>
              <a:buFont typeface="Wingdings" panose="05000000000000000000" pitchFamily="2" charset="2"/>
              <a:buNone/>
            </a:pPr>
            <a:r>
              <a:rPr lang="zh-CN" altLang="en-US" sz="2800" b="1" dirty="0">
                <a:solidFill>
                  <a:srgbClr val="0B0201"/>
                </a:solidFill>
              </a:rPr>
              <a:t>位置</a:t>
            </a:r>
            <a:r>
              <a:rPr lang="en-US" altLang="zh-CN" sz="2800" b="1" dirty="0">
                <a:solidFill>
                  <a:srgbClr val="0B0201"/>
                </a:solidFill>
              </a:rPr>
              <a:t>a</a:t>
            </a:r>
            <a:r>
              <a:rPr lang="zh-CN" altLang="en-US" sz="2800" b="1" dirty="0">
                <a:solidFill>
                  <a:srgbClr val="0B0201"/>
                </a:solidFill>
              </a:rPr>
              <a:t>：</a:t>
            </a:r>
            <a:r>
              <a:rPr lang="zh-CN" altLang="en-US" sz="2400" b="1" dirty="0">
                <a:solidFill>
                  <a:srgbClr val="C00000"/>
                </a:solidFill>
              </a:rPr>
              <a:t>下列符号和数值排成一行</a:t>
            </a:r>
            <a:endParaRPr lang="en-US" altLang="zh-CN" sz="2400" b="1" dirty="0">
              <a:solidFill>
                <a:srgbClr val="C00000"/>
              </a:solidFill>
            </a:endParaRPr>
          </a:p>
          <a:p>
            <a:pPr eaLnBrk="1" hangingPunct="1">
              <a:lnSpc>
                <a:spcPct val="80000"/>
              </a:lnSpc>
              <a:buFont typeface="Wingdings" panose="05000000000000000000" pitchFamily="2" charset="2"/>
              <a:buNone/>
            </a:pPr>
            <a:endParaRPr lang="en-US" altLang="zh-CN" sz="2400" b="1" dirty="0">
              <a:solidFill>
                <a:schemeClr val="hlink"/>
              </a:solidFill>
            </a:endParaRPr>
          </a:p>
          <a:p>
            <a:pPr eaLnBrk="1" hangingPunct="1">
              <a:lnSpc>
                <a:spcPct val="80000"/>
              </a:lnSpc>
              <a:buFont typeface="Wingdings" panose="05000000000000000000" pitchFamily="2" charset="2"/>
              <a:buNone/>
            </a:pPr>
            <a:endParaRPr lang="zh-CN" altLang="en-US" sz="2400" b="1" dirty="0">
              <a:solidFill>
                <a:schemeClr val="hlink"/>
              </a:solidFill>
            </a:endParaRPr>
          </a:p>
          <a:p>
            <a:pPr eaLnBrk="1" hangingPunct="1">
              <a:lnSpc>
                <a:spcPct val="80000"/>
              </a:lnSpc>
              <a:buFont typeface="Wingdings" panose="05000000000000000000" pitchFamily="2" charset="2"/>
              <a:buNone/>
            </a:pPr>
            <a:r>
              <a:rPr lang="zh-CN" altLang="en-US" sz="2400" b="1" dirty="0">
                <a:solidFill>
                  <a:srgbClr val="0B0201"/>
                </a:solidFill>
              </a:rPr>
              <a:t>  </a:t>
            </a:r>
          </a:p>
          <a:p>
            <a:pPr eaLnBrk="1" hangingPunct="1">
              <a:lnSpc>
                <a:spcPct val="80000"/>
              </a:lnSpc>
              <a:buFont typeface="Wingdings" panose="05000000000000000000" pitchFamily="2" charset="2"/>
              <a:buNone/>
            </a:pPr>
            <a:endParaRPr lang="zh-CN" altLang="en-US" sz="2400" b="1" dirty="0">
              <a:solidFill>
                <a:srgbClr val="0B0201"/>
              </a:solidFill>
            </a:endParaRPr>
          </a:p>
          <a:p>
            <a:pPr>
              <a:lnSpc>
                <a:spcPct val="80000"/>
              </a:lnSpc>
              <a:spcAft>
                <a:spcPts val="600"/>
              </a:spcAft>
              <a:buNone/>
            </a:pPr>
            <a:r>
              <a:rPr lang="zh-CN" altLang="en-US" sz="2800" b="1" dirty="0">
                <a:solidFill>
                  <a:srgbClr val="0B0201"/>
                </a:solidFill>
              </a:rPr>
              <a:t>位置</a:t>
            </a:r>
            <a:r>
              <a:rPr lang="en-US" altLang="zh-CN" sz="2800" b="1" dirty="0">
                <a:solidFill>
                  <a:srgbClr val="0B0201"/>
                </a:solidFill>
              </a:rPr>
              <a:t>b</a:t>
            </a:r>
            <a:r>
              <a:rPr lang="zh-CN" altLang="en-US" sz="2800" b="1" dirty="0">
                <a:solidFill>
                  <a:srgbClr val="0B0201"/>
                </a:solidFill>
              </a:rPr>
              <a:t>：附加评定参数</a:t>
            </a:r>
            <a:r>
              <a:rPr lang="zh-CN" altLang="en-US" sz="2800" b="1" dirty="0"/>
              <a:t>（如</a:t>
            </a:r>
            <a:r>
              <a:rPr lang="en-US" altLang="zh-CN" sz="2800" b="1" i="1" dirty="0" err="1"/>
              <a:t>RSm</a:t>
            </a:r>
            <a:r>
              <a:rPr lang="zh-CN" altLang="en-US" sz="2800" b="1" i="1" dirty="0"/>
              <a:t>，</a:t>
            </a:r>
            <a:r>
              <a:rPr lang="en-US" altLang="zh-CN" sz="2800" b="1" dirty="0"/>
              <a:t>mm</a:t>
            </a:r>
            <a:r>
              <a:rPr lang="zh-CN" altLang="en-US" sz="2800" b="1" dirty="0"/>
              <a:t>）</a:t>
            </a:r>
            <a:endParaRPr lang="zh-CN" altLang="en-US" sz="2800" b="1" dirty="0">
              <a:solidFill>
                <a:srgbClr val="0B0201"/>
              </a:solidFill>
            </a:endParaRPr>
          </a:p>
          <a:p>
            <a:pPr>
              <a:lnSpc>
                <a:spcPct val="80000"/>
              </a:lnSpc>
              <a:spcAft>
                <a:spcPts val="600"/>
              </a:spcAft>
              <a:buNone/>
            </a:pPr>
            <a:endParaRPr lang="zh-CN" altLang="en-US" sz="2400" b="1" dirty="0">
              <a:solidFill>
                <a:srgbClr val="0B0201"/>
              </a:solidFill>
            </a:endParaRPr>
          </a:p>
          <a:p>
            <a:pPr>
              <a:lnSpc>
                <a:spcPct val="80000"/>
              </a:lnSpc>
              <a:spcAft>
                <a:spcPts val="600"/>
              </a:spcAft>
              <a:buNone/>
            </a:pPr>
            <a:r>
              <a:rPr lang="zh-CN" altLang="en-US" sz="2800" b="1" dirty="0">
                <a:solidFill>
                  <a:srgbClr val="0B0201"/>
                </a:solidFill>
              </a:rPr>
              <a:t>位置</a:t>
            </a:r>
            <a:r>
              <a:rPr lang="en-US" altLang="zh-CN" sz="2800" b="1" dirty="0">
                <a:solidFill>
                  <a:srgbClr val="0B0201"/>
                </a:solidFill>
              </a:rPr>
              <a:t>c</a:t>
            </a:r>
            <a:r>
              <a:rPr lang="zh-CN" altLang="en-US" sz="2800" b="1" dirty="0">
                <a:solidFill>
                  <a:srgbClr val="0B0201"/>
                </a:solidFill>
              </a:rPr>
              <a:t>：加工方法</a:t>
            </a:r>
          </a:p>
          <a:p>
            <a:pPr>
              <a:lnSpc>
                <a:spcPct val="80000"/>
              </a:lnSpc>
              <a:spcAft>
                <a:spcPts val="600"/>
              </a:spcAft>
              <a:buNone/>
            </a:pPr>
            <a:r>
              <a:rPr lang="zh-CN" altLang="en-US" sz="2800" b="1" dirty="0">
                <a:solidFill>
                  <a:srgbClr val="0B0201"/>
                </a:solidFill>
              </a:rPr>
              <a:t>位置</a:t>
            </a:r>
            <a:r>
              <a:rPr lang="en-US" altLang="zh-CN" sz="2800" b="1" dirty="0">
                <a:solidFill>
                  <a:srgbClr val="0B0201"/>
                </a:solidFill>
              </a:rPr>
              <a:t>d</a:t>
            </a:r>
            <a:r>
              <a:rPr lang="zh-CN" altLang="en-US" sz="2800" b="1" dirty="0">
                <a:solidFill>
                  <a:srgbClr val="0B0201"/>
                </a:solidFill>
              </a:rPr>
              <a:t>：表面纹理</a:t>
            </a:r>
          </a:p>
          <a:p>
            <a:pPr>
              <a:lnSpc>
                <a:spcPct val="80000"/>
              </a:lnSpc>
              <a:spcAft>
                <a:spcPts val="600"/>
              </a:spcAft>
              <a:buNone/>
            </a:pPr>
            <a:r>
              <a:rPr lang="zh-CN" altLang="en-US" sz="2800" b="1" dirty="0">
                <a:solidFill>
                  <a:srgbClr val="0B0201"/>
                </a:solidFill>
              </a:rPr>
              <a:t>位置</a:t>
            </a:r>
            <a:r>
              <a:rPr lang="en-US" altLang="zh-CN" sz="2800" b="1" dirty="0">
                <a:solidFill>
                  <a:srgbClr val="0B0201"/>
                </a:solidFill>
              </a:rPr>
              <a:t>e</a:t>
            </a:r>
            <a:r>
              <a:rPr lang="zh-CN" altLang="en-US" sz="2800" b="1" dirty="0">
                <a:solidFill>
                  <a:srgbClr val="0B0201"/>
                </a:solidFill>
              </a:rPr>
              <a:t>：加工余量（</a:t>
            </a:r>
            <a:r>
              <a:rPr lang="en-US" altLang="zh-CN" sz="2800" b="1" dirty="0">
                <a:solidFill>
                  <a:srgbClr val="0B0201"/>
                </a:solidFill>
              </a:rPr>
              <a:t>mm)</a:t>
            </a:r>
            <a:endParaRPr lang="zh-CN" altLang="en-US" sz="1600" b="1" dirty="0">
              <a:solidFill>
                <a:srgbClr val="0B0201"/>
              </a:solidFill>
            </a:endParaRPr>
          </a:p>
          <a:p>
            <a:pPr eaLnBrk="1" hangingPunct="1">
              <a:lnSpc>
                <a:spcPct val="80000"/>
              </a:lnSpc>
              <a:buFont typeface="Wingdings" panose="05000000000000000000" pitchFamily="2" charset="2"/>
              <a:buNone/>
            </a:pPr>
            <a:endParaRPr lang="zh-CN" altLang="en-US" sz="1600" b="1" dirty="0">
              <a:solidFill>
                <a:srgbClr val="0B0201"/>
              </a:solidFill>
            </a:endParaRPr>
          </a:p>
          <a:p>
            <a:pPr eaLnBrk="1" hangingPunct="1">
              <a:lnSpc>
                <a:spcPct val="80000"/>
              </a:lnSpc>
              <a:buFont typeface="Wingdings" panose="05000000000000000000" pitchFamily="2" charset="2"/>
              <a:buNone/>
            </a:pPr>
            <a:r>
              <a:rPr lang="zh-CN" altLang="en-US" sz="1600" b="1" dirty="0">
                <a:solidFill>
                  <a:srgbClr val="0B0201"/>
                </a:solidFill>
              </a:rPr>
              <a:t>                                                                                                                             </a:t>
            </a:r>
            <a:endParaRPr lang="en-US" altLang="zh-CN" sz="1600" b="1" dirty="0">
              <a:solidFill>
                <a:srgbClr val="0B0201"/>
              </a:solidFill>
            </a:endParaRPr>
          </a:p>
        </p:txBody>
      </p:sp>
      <p:pic>
        <p:nvPicPr>
          <p:cNvPr id="22531" name="Picture 4"/>
          <p:cNvPicPr>
            <a:picLocks noChangeAspect="1" noChangeArrowheads="1"/>
          </p:cNvPicPr>
          <p:nvPr/>
        </p:nvPicPr>
        <p:blipFill>
          <a:blip r:embed="rId2">
            <a:extLst>
              <a:ext uri="{28A0092B-C50C-407E-A947-70E740481C1C}">
                <a14:useLocalDpi xmlns:a14="http://schemas.microsoft.com/office/drawing/2010/main" val="0"/>
              </a:ext>
            </a:extLst>
          </a:blip>
          <a:srcRect l="2089"/>
          <a:stretch>
            <a:fillRect/>
          </a:stretch>
        </p:blipFill>
        <p:spPr bwMode="auto">
          <a:xfrm>
            <a:off x="7137940" y="3166755"/>
            <a:ext cx="4048220" cy="2681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2" name="Text Box 5"/>
          <p:cNvSpPr txBox="1">
            <a:spLocks noChangeArrowheads="1"/>
          </p:cNvSpPr>
          <p:nvPr/>
        </p:nvSpPr>
        <p:spPr bwMode="auto">
          <a:xfrm>
            <a:off x="360808" y="1966536"/>
            <a:ext cx="8142757" cy="1000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pPr>
            <a:r>
              <a:rPr lang="zh-CN" altLang="en-US" b="1" dirty="0">
                <a:solidFill>
                  <a:srgbClr val="0B0201"/>
                </a:solidFill>
              </a:rPr>
              <a:t>上、下限值符号  传输带数值</a:t>
            </a:r>
            <a:r>
              <a:rPr lang="en-US" altLang="zh-CN" b="1" dirty="0">
                <a:solidFill>
                  <a:srgbClr val="0B0201"/>
                </a:solidFill>
              </a:rPr>
              <a:t>/</a:t>
            </a:r>
            <a:r>
              <a:rPr lang="zh-CN" altLang="en-US" b="1" dirty="0">
                <a:solidFill>
                  <a:srgbClr val="0B0201"/>
                </a:solidFill>
              </a:rPr>
              <a:t>幅度参数符号  评定长度值   极限值判断规则</a:t>
            </a:r>
            <a:r>
              <a:rPr lang="en-US" altLang="zh-CN" b="1" dirty="0"/>
              <a:t>(</a:t>
            </a:r>
            <a:r>
              <a:rPr lang="zh-CN" altLang="en-US" b="1" dirty="0"/>
              <a:t>空格</a:t>
            </a:r>
            <a:r>
              <a:rPr lang="en-US" altLang="zh-CN" b="1" dirty="0"/>
              <a:t>) </a:t>
            </a:r>
            <a:r>
              <a:rPr lang="zh-CN" altLang="en-US" b="1" dirty="0">
                <a:solidFill>
                  <a:srgbClr val="0B0201"/>
                </a:solidFill>
              </a:rPr>
              <a:t>幅度参数极限值</a:t>
            </a:r>
            <a:r>
              <a:rPr lang="en-US" altLang="zh-CN" b="1" dirty="0"/>
              <a:t>(</a:t>
            </a:r>
            <a:r>
              <a:rPr lang="en-US" altLang="zh-CN" b="1" dirty="0" err="1">
                <a:latin typeface="Arial" panose="020B0604020202020204" pitchFamily="34" charset="0"/>
              </a:rPr>
              <a:t>μm</a:t>
            </a:r>
            <a:r>
              <a:rPr lang="en-US" altLang="zh-CN" b="1" dirty="0"/>
              <a:t>)</a:t>
            </a:r>
          </a:p>
        </p:txBody>
      </p:sp>
      <p:sp>
        <p:nvSpPr>
          <p:cNvPr id="2" name="矩形 1"/>
          <p:cNvSpPr/>
          <p:nvPr/>
        </p:nvSpPr>
        <p:spPr>
          <a:xfrm>
            <a:off x="1477057" y="6488668"/>
            <a:ext cx="7101131" cy="369332"/>
          </a:xfrm>
          <a:prstGeom prst="rect">
            <a:avLst/>
          </a:prstGeom>
        </p:spPr>
        <p:txBody>
          <a:bodyPr wrap="square">
            <a:spAutoFit/>
          </a:bodyPr>
          <a:lstStyle/>
          <a:p>
            <a:r>
              <a:rPr lang="en-US" altLang="zh-CN" dirty="0"/>
              <a:t>http://www.doc88.com/p-2905310904045.html</a:t>
            </a:r>
            <a:endParaRPr lang="zh-CN" altLang="en-US" dirty="0"/>
          </a:p>
        </p:txBody>
      </p:sp>
      <p:sp>
        <p:nvSpPr>
          <p:cNvPr id="3" name="矩形 2"/>
          <p:cNvSpPr/>
          <p:nvPr/>
        </p:nvSpPr>
        <p:spPr>
          <a:xfrm>
            <a:off x="1477057" y="6072074"/>
            <a:ext cx="1912703" cy="369332"/>
          </a:xfrm>
          <a:prstGeom prst="rect">
            <a:avLst/>
          </a:prstGeom>
        </p:spPr>
        <p:txBody>
          <a:bodyPr wrap="none">
            <a:spAutoFit/>
          </a:bodyPr>
          <a:lstStyle/>
          <a:p>
            <a:r>
              <a:rPr lang="en-US" altLang="zh-CN" dirty="0">
                <a:solidFill>
                  <a:srgbClr val="FF0000"/>
                </a:solidFill>
              </a:rPr>
              <a:t>GB/T 131-2006 </a:t>
            </a:r>
            <a:endParaRPr lang="zh-CN" altLang="en-US" dirty="0">
              <a:solidFill>
                <a:srgbClr val="FF0000"/>
              </a:solidFill>
            </a:endParaRPr>
          </a:p>
        </p:txBody>
      </p:sp>
      <p:pic>
        <p:nvPicPr>
          <p:cNvPr id="8" name="Picture 6" descr="5-1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78187" y="1303760"/>
            <a:ext cx="3116964" cy="150982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a:extLst>
              <a:ext uri="{FF2B5EF4-FFF2-40B4-BE49-F238E27FC236}">
                <a16:creationId xmlns:a16="http://schemas.microsoft.com/office/drawing/2014/main" id="{72CC553B-2349-45C1-B17F-9453E7D45F7D}"/>
              </a:ext>
            </a:extLst>
          </p:cNvPr>
          <p:cNvSpPr txBox="1">
            <a:spLocks noChangeArrowheads="1"/>
          </p:cNvSpPr>
          <p:nvPr/>
        </p:nvSpPr>
        <p:spPr>
          <a:xfrm>
            <a:off x="731520" y="106595"/>
            <a:ext cx="7325165" cy="66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85000" lnSpcReduction="10000"/>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defTabSz="914400" eaLnBrk="0" fontAlgn="base" hangingPunct="0">
              <a:spcAft>
                <a:spcPct val="0"/>
              </a:spcAft>
            </a:pPr>
            <a:r>
              <a:rPr lang="en-US" altLang="zh-CN" sz="3200" b="1" kern="0" dirty="0">
                <a:solidFill>
                  <a:schemeClr val="tx2"/>
                </a:solidFill>
              </a:rPr>
              <a:t>§4  </a:t>
            </a:r>
            <a:r>
              <a:rPr lang="zh-CN" altLang="en-US" sz="3200" b="1" kern="0" dirty="0">
                <a:solidFill>
                  <a:schemeClr val="tx2"/>
                </a:solidFill>
              </a:rPr>
              <a:t>表面粗糙度轮廓技术要求在零件图上的标注</a:t>
            </a:r>
          </a:p>
        </p:txBody>
      </p:sp>
    </p:spTree>
    <p:extLst>
      <p:ext uri="{BB962C8B-B14F-4D97-AF65-F5344CB8AC3E}">
        <p14:creationId xmlns:p14="http://schemas.microsoft.com/office/powerpoint/2010/main" val="34167382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Grp="1" noChangeArrowheads="1"/>
          </p:cNvSpPr>
          <p:nvPr>
            <p:ph type="body" idx="1"/>
          </p:nvPr>
        </p:nvSpPr>
        <p:spPr>
          <a:xfrm>
            <a:off x="563880" y="1141413"/>
            <a:ext cx="8077200" cy="5716587"/>
          </a:xfrm>
        </p:spPr>
        <p:txBody>
          <a:bodyPr/>
          <a:lstStyle/>
          <a:p>
            <a:pPr eaLnBrk="1" hangingPunct="1">
              <a:lnSpc>
                <a:spcPct val="150000"/>
              </a:lnSpc>
              <a:buFont typeface="Wingdings" panose="05000000000000000000" pitchFamily="2" charset="2"/>
              <a:buNone/>
            </a:pPr>
            <a:r>
              <a:rPr lang="en-US" altLang="zh-CN" sz="2800" b="1" dirty="0">
                <a:solidFill>
                  <a:srgbClr val="C00000"/>
                </a:solidFill>
              </a:rPr>
              <a:t>  2.  </a:t>
            </a:r>
            <a:r>
              <a:rPr lang="zh-CN" altLang="en-US" sz="2800" b="1" dirty="0">
                <a:solidFill>
                  <a:srgbClr val="C00000"/>
                </a:solidFill>
              </a:rPr>
              <a:t>表面粗糙度轮廓幅度参数极限值的标注 </a:t>
            </a:r>
          </a:p>
          <a:p>
            <a:pPr>
              <a:lnSpc>
                <a:spcPct val="90000"/>
              </a:lnSpc>
              <a:spcBef>
                <a:spcPts val="1200"/>
              </a:spcBef>
              <a:buNone/>
            </a:pPr>
            <a:r>
              <a:rPr lang="zh-CN" altLang="en-US" sz="2400" b="1" dirty="0">
                <a:solidFill>
                  <a:schemeClr val="tx2"/>
                </a:solidFill>
              </a:rPr>
              <a:t>  </a:t>
            </a:r>
            <a:r>
              <a:rPr lang="zh-CN" altLang="en-US" sz="2400" b="1" dirty="0">
                <a:solidFill>
                  <a:srgbClr val="0B0201"/>
                </a:solidFill>
              </a:rPr>
              <a:t>（</a:t>
            </a:r>
            <a:r>
              <a:rPr lang="en-US" altLang="zh-CN" sz="2400" b="1" dirty="0">
                <a:solidFill>
                  <a:srgbClr val="0B0201"/>
                </a:solidFill>
              </a:rPr>
              <a:t>1</a:t>
            </a:r>
            <a:r>
              <a:rPr lang="zh-CN" altLang="en-US" sz="2400" b="1" dirty="0">
                <a:solidFill>
                  <a:srgbClr val="0B0201"/>
                </a:solidFill>
              </a:rPr>
              <a:t>）标注极限值中的一个数值且默认为上限值</a:t>
            </a:r>
          </a:p>
          <a:p>
            <a:pPr eaLnBrk="1" hangingPunct="1">
              <a:lnSpc>
                <a:spcPct val="90000"/>
              </a:lnSpc>
              <a:buFont typeface="Wingdings" panose="05000000000000000000" pitchFamily="2" charset="2"/>
              <a:buNone/>
            </a:pPr>
            <a:endParaRPr lang="zh-CN" altLang="en-US" sz="2800" b="1" dirty="0">
              <a:solidFill>
                <a:srgbClr val="0B0201"/>
              </a:solidFill>
            </a:endParaRPr>
          </a:p>
          <a:p>
            <a:pPr eaLnBrk="1" hangingPunct="1">
              <a:lnSpc>
                <a:spcPct val="90000"/>
              </a:lnSpc>
              <a:buFont typeface="Wingdings" panose="05000000000000000000" pitchFamily="2" charset="2"/>
              <a:buNone/>
            </a:pPr>
            <a:endParaRPr lang="zh-CN" altLang="en-US" sz="2800" b="1" dirty="0">
              <a:solidFill>
                <a:srgbClr val="0B0201"/>
              </a:solidFill>
            </a:endParaRPr>
          </a:p>
          <a:p>
            <a:pPr eaLnBrk="1" hangingPunct="1">
              <a:lnSpc>
                <a:spcPct val="90000"/>
              </a:lnSpc>
              <a:buFont typeface="Wingdings" panose="05000000000000000000" pitchFamily="2" charset="2"/>
              <a:buNone/>
            </a:pPr>
            <a:r>
              <a:rPr lang="zh-CN" altLang="en-US" sz="2800" b="1" dirty="0">
                <a:solidFill>
                  <a:srgbClr val="0B0201"/>
                </a:solidFill>
              </a:rPr>
              <a:t>                             </a:t>
            </a:r>
          </a:p>
          <a:p>
            <a:pPr eaLnBrk="1" hangingPunct="1">
              <a:lnSpc>
                <a:spcPct val="150000"/>
              </a:lnSpc>
              <a:buFont typeface="Wingdings" panose="05000000000000000000" pitchFamily="2" charset="2"/>
              <a:buNone/>
            </a:pPr>
            <a:r>
              <a:rPr lang="zh-CN" altLang="en-US" sz="2000" b="1" dirty="0">
                <a:solidFill>
                  <a:srgbClr val="0B0201"/>
                </a:solidFill>
              </a:rPr>
              <a:t>                                                      </a:t>
            </a:r>
            <a:endParaRPr lang="en-US" altLang="zh-CN" sz="2000" b="1" dirty="0">
              <a:solidFill>
                <a:srgbClr val="0B0201"/>
              </a:solidFill>
            </a:endParaRPr>
          </a:p>
          <a:p>
            <a:pPr eaLnBrk="1" hangingPunct="1">
              <a:lnSpc>
                <a:spcPct val="90000"/>
              </a:lnSpc>
              <a:buFont typeface="Wingdings" panose="05000000000000000000" pitchFamily="2" charset="2"/>
              <a:buNone/>
            </a:pPr>
            <a:endParaRPr lang="en-US" altLang="zh-CN" sz="2000" b="1" dirty="0">
              <a:solidFill>
                <a:srgbClr val="0B0201"/>
              </a:solidFill>
            </a:endParaRPr>
          </a:p>
          <a:p>
            <a:pPr eaLnBrk="1" hangingPunct="1">
              <a:lnSpc>
                <a:spcPct val="90000"/>
              </a:lnSpc>
              <a:buFont typeface="Wingdings" panose="05000000000000000000" pitchFamily="2" charset="2"/>
              <a:buNone/>
            </a:pPr>
            <a:r>
              <a:rPr lang="en-US" altLang="zh-CN" sz="2400" b="1" dirty="0">
                <a:solidFill>
                  <a:srgbClr val="0B0201"/>
                </a:solidFill>
              </a:rPr>
              <a:t>   </a:t>
            </a:r>
            <a:r>
              <a:rPr lang="zh-CN" altLang="en-US" sz="2400" b="1" dirty="0">
                <a:solidFill>
                  <a:srgbClr val="0B0201"/>
                </a:solidFill>
              </a:rPr>
              <a:t>（</a:t>
            </a:r>
            <a:r>
              <a:rPr lang="en-US" altLang="zh-CN" sz="2400" b="1" dirty="0">
                <a:solidFill>
                  <a:srgbClr val="0B0201"/>
                </a:solidFill>
              </a:rPr>
              <a:t>2</a:t>
            </a:r>
            <a:r>
              <a:rPr lang="zh-CN" altLang="en-US" sz="2400" b="1" dirty="0">
                <a:solidFill>
                  <a:srgbClr val="0B0201"/>
                </a:solidFill>
              </a:rPr>
              <a:t>）同时标注上、下限值</a:t>
            </a:r>
            <a:endParaRPr lang="en-US" altLang="zh-CN" sz="2400" b="1" dirty="0">
              <a:solidFill>
                <a:schemeClr val="tx2"/>
              </a:solidFill>
            </a:endParaRPr>
          </a:p>
        </p:txBody>
      </p:sp>
      <p:pic>
        <p:nvPicPr>
          <p:cNvPr id="2355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4165" y="2661443"/>
            <a:ext cx="4235450" cy="133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4165" y="5221188"/>
            <a:ext cx="4448175"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CB9FF3AC-0D17-443D-8667-C64D210EC7FA}"/>
              </a:ext>
            </a:extLst>
          </p:cNvPr>
          <p:cNvSpPr txBox="1">
            <a:spLocks noChangeArrowheads="1"/>
          </p:cNvSpPr>
          <p:nvPr/>
        </p:nvSpPr>
        <p:spPr>
          <a:xfrm>
            <a:off x="731520" y="106595"/>
            <a:ext cx="7325165" cy="66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85000" lnSpcReduction="10000"/>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defTabSz="914400" eaLnBrk="0" fontAlgn="base" hangingPunct="0">
              <a:spcAft>
                <a:spcPct val="0"/>
              </a:spcAft>
            </a:pPr>
            <a:r>
              <a:rPr lang="en-US" altLang="zh-CN" sz="3200" b="1" kern="0" dirty="0">
                <a:solidFill>
                  <a:schemeClr val="tx2"/>
                </a:solidFill>
              </a:rPr>
              <a:t>§4  </a:t>
            </a:r>
            <a:r>
              <a:rPr lang="zh-CN" altLang="en-US" sz="3200" b="1" kern="0" dirty="0">
                <a:solidFill>
                  <a:schemeClr val="tx2"/>
                </a:solidFill>
              </a:rPr>
              <a:t>表面粗糙度轮廓技术要求在零件图上的标注</a:t>
            </a:r>
          </a:p>
        </p:txBody>
      </p:sp>
    </p:spTree>
    <p:extLst>
      <p:ext uri="{BB962C8B-B14F-4D97-AF65-F5344CB8AC3E}">
        <p14:creationId xmlns:p14="http://schemas.microsoft.com/office/powerpoint/2010/main" val="40002709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Grp="1" noChangeArrowheads="1"/>
          </p:cNvSpPr>
          <p:nvPr>
            <p:ph type="body" idx="1"/>
          </p:nvPr>
        </p:nvSpPr>
        <p:spPr>
          <a:xfrm>
            <a:off x="0" y="959381"/>
            <a:ext cx="11856720" cy="7318927"/>
          </a:xfrm>
          <a:noFill/>
        </p:spPr>
        <p:txBody>
          <a:bodyPr wrap="square">
            <a:spAutoFit/>
          </a:bodyPr>
          <a:lstStyle/>
          <a:p>
            <a:pPr eaLnBrk="1" hangingPunct="1">
              <a:lnSpc>
                <a:spcPct val="80000"/>
              </a:lnSpc>
              <a:spcBef>
                <a:spcPts val="1800"/>
              </a:spcBef>
              <a:buFont typeface="Wingdings" panose="05000000000000000000" pitchFamily="2" charset="2"/>
              <a:buNone/>
            </a:pPr>
            <a:r>
              <a:rPr lang="en-US" altLang="zh-CN" sz="2800" b="1" dirty="0">
                <a:solidFill>
                  <a:srgbClr val="C00000"/>
                </a:solidFill>
              </a:rPr>
              <a:t>   3.  </a:t>
            </a:r>
            <a:r>
              <a:rPr lang="zh-CN" altLang="en-US" sz="2800" b="1" dirty="0">
                <a:solidFill>
                  <a:srgbClr val="C00000"/>
                </a:solidFill>
              </a:rPr>
              <a:t>极限值判断规则的标注</a:t>
            </a:r>
          </a:p>
          <a:p>
            <a:pPr eaLnBrk="1" hangingPunct="1">
              <a:lnSpc>
                <a:spcPct val="120000"/>
              </a:lnSpc>
              <a:spcBef>
                <a:spcPts val="1800"/>
              </a:spcBef>
              <a:buFont typeface="Wingdings" panose="05000000000000000000" pitchFamily="2" charset="2"/>
              <a:buNone/>
            </a:pPr>
            <a:r>
              <a:rPr lang="zh-CN" altLang="en-US" sz="3600" b="1" dirty="0">
                <a:solidFill>
                  <a:srgbClr val="0B0201"/>
                </a:solidFill>
              </a:rPr>
              <a:t>  </a:t>
            </a:r>
            <a:r>
              <a:rPr lang="zh-CN" altLang="en-US" sz="2800" b="1" dirty="0">
                <a:solidFill>
                  <a:srgbClr val="0B0201"/>
                </a:solidFill>
              </a:rPr>
              <a:t>（</a:t>
            </a:r>
            <a:r>
              <a:rPr lang="en-US" altLang="zh-CN" sz="2800" b="1" dirty="0">
                <a:solidFill>
                  <a:srgbClr val="0B0201"/>
                </a:solidFill>
              </a:rPr>
              <a:t>1</a:t>
            </a:r>
            <a:r>
              <a:rPr lang="zh-CN" altLang="en-US" sz="2800" b="1" dirty="0">
                <a:solidFill>
                  <a:srgbClr val="0B0201"/>
                </a:solidFill>
              </a:rPr>
              <a:t>）</a:t>
            </a:r>
            <a:r>
              <a:rPr lang="en-US" altLang="zh-CN" sz="2800" b="1" dirty="0">
                <a:solidFill>
                  <a:srgbClr val="0B0201"/>
                </a:solidFill>
              </a:rPr>
              <a:t>16%</a:t>
            </a:r>
            <a:r>
              <a:rPr lang="zh-CN" altLang="en-US" sz="2800" b="1" dirty="0">
                <a:solidFill>
                  <a:srgbClr val="0B0201"/>
                </a:solidFill>
              </a:rPr>
              <a:t>规则</a:t>
            </a:r>
          </a:p>
          <a:p>
            <a:pPr marL="800100" indent="-342900">
              <a:lnSpc>
                <a:spcPct val="120000"/>
              </a:lnSpc>
              <a:spcBef>
                <a:spcPts val="1800"/>
              </a:spcBef>
              <a:buFont typeface="Wingdings" panose="05000000000000000000" pitchFamily="2" charset="2"/>
              <a:buChar char="ü"/>
            </a:pPr>
            <a:r>
              <a:rPr lang="en-US" altLang="zh-CN" sz="2400" b="1" dirty="0">
                <a:solidFill>
                  <a:srgbClr val="0B0201"/>
                </a:solidFill>
              </a:rPr>
              <a:t>16%</a:t>
            </a:r>
            <a:r>
              <a:rPr lang="zh-CN" altLang="en-US" sz="2400" b="1" dirty="0">
                <a:solidFill>
                  <a:srgbClr val="0B0201"/>
                </a:solidFill>
              </a:rPr>
              <a:t>规则是表面粗糙度轮廓技术要求中的默认规则。运用本规则时</a:t>
            </a:r>
            <a:r>
              <a:rPr lang="en-US" altLang="zh-CN" sz="2400" b="1" dirty="0">
                <a:solidFill>
                  <a:srgbClr val="0B0201"/>
                </a:solidFill>
              </a:rPr>
              <a:t>, </a:t>
            </a:r>
            <a:r>
              <a:rPr lang="zh-CN" altLang="en-US" sz="2400" b="1" dirty="0">
                <a:solidFill>
                  <a:srgbClr val="0B0201"/>
                </a:solidFill>
              </a:rPr>
              <a:t>当被检表面测得的全部参数值中</a:t>
            </a:r>
            <a:r>
              <a:rPr lang="en-US" altLang="zh-CN" sz="2400" b="1" dirty="0">
                <a:solidFill>
                  <a:srgbClr val="0B0201"/>
                </a:solidFill>
              </a:rPr>
              <a:t>, </a:t>
            </a:r>
            <a:r>
              <a:rPr lang="zh-CN" altLang="en-US" sz="2400" b="1" dirty="0">
                <a:solidFill>
                  <a:srgbClr val="0B0201"/>
                </a:solidFill>
              </a:rPr>
              <a:t>超过极限值的个数不多于总个数</a:t>
            </a:r>
            <a:r>
              <a:rPr lang="en-US" altLang="zh-CN" sz="2400" b="1" dirty="0">
                <a:solidFill>
                  <a:srgbClr val="0B0201"/>
                </a:solidFill>
              </a:rPr>
              <a:t>16%</a:t>
            </a:r>
            <a:r>
              <a:rPr lang="zh-CN" altLang="en-US" sz="2400" b="1" dirty="0">
                <a:solidFill>
                  <a:srgbClr val="0B0201"/>
                </a:solidFill>
              </a:rPr>
              <a:t>时</a:t>
            </a:r>
            <a:r>
              <a:rPr lang="en-US" altLang="zh-CN" sz="2400" b="1" dirty="0">
                <a:solidFill>
                  <a:srgbClr val="0B0201"/>
                </a:solidFill>
              </a:rPr>
              <a:t>, </a:t>
            </a:r>
            <a:r>
              <a:rPr lang="zh-CN" altLang="en-US" sz="2400" b="1" dirty="0">
                <a:solidFill>
                  <a:srgbClr val="0B0201"/>
                </a:solidFill>
              </a:rPr>
              <a:t>该表面是合格的。</a:t>
            </a:r>
          </a:p>
          <a:p>
            <a:pPr marL="800100" indent="-342900">
              <a:lnSpc>
                <a:spcPct val="120000"/>
              </a:lnSpc>
              <a:spcBef>
                <a:spcPts val="1800"/>
              </a:spcBef>
              <a:buFont typeface="Wingdings" panose="05000000000000000000" pitchFamily="2" charset="2"/>
              <a:buChar char="ü"/>
            </a:pPr>
            <a:r>
              <a:rPr lang="zh-CN" altLang="en-US" sz="2400" b="1" dirty="0">
                <a:solidFill>
                  <a:srgbClr val="0B0201"/>
                </a:solidFill>
              </a:rPr>
              <a:t>若采用，则图样上不需注出。</a:t>
            </a:r>
          </a:p>
          <a:p>
            <a:pPr eaLnBrk="1" hangingPunct="1">
              <a:lnSpc>
                <a:spcPct val="120000"/>
              </a:lnSpc>
              <a:spcBef>
                <a:spcPts val="1800"/>
              </a:spcBef>
              <a:buFont typeface="Wingdings" panose="05000000000000000000" pitchFamily="2" charset="2"/>
              <a:buNone/>
            </a:pPr>
            <a:r>
              <a:rPr lang="zh-CN" altLang="en-US" sz="2800" b="1" dirty="0">
                <a:solidFill>
                  <a:srgbClr val="0B0201"/>
                </a:solidFill>
              </a:rPr>
              <a:t>   （</a:t>
            </a:r>
            <a:r>
              <a:rPr lang="en-US" altLang="zh-CN" sz="2800" b="1" dirty="0">
                <a:solidFill>
                  <a:srgbClr val="0B0201"/>
                </a:solidFill>
              </a:rPr>
              <a:t>2</a:t>
            </a:r>
            <a:r>
              <a:rPr lang="zh-CN" altLang="en-US" sz="2800" b="1" dirty="0">
                <a:solidFill>
                  <a:srgbClr val="0B0201"/>
                </a:solidFill>
              </a:rPr>
              <a:t>）最大规则</a:t>
            </a:r>
            <a:r>
              <a:rPr lang="zh-CN" altLang="en-US" sz="3200" b="1" dirty="0">
                <a:solidFill>
                  <a:srgbClr val="0B0201"/>
                </a:solidFill>
              </a:rPr>
              <a:t>（</a:t>
            </a:r>
            <a:r>
              <a:rPr lang="en-US" altLang="zh-CN" sz="3200" b="1" dirty="0">
                <a:solidFill>
                  <a:srgbClr val="0B0201"/>
                </a:solidFill>
              </a:rPr>
              <a:t> </a:t>
            </a:r>
            <a:r>
              <a:rPr lang="zh-CN" altLang="en-US" sz="2000" b="1" dirty="0">
                <a:solidFill>
                  <a:srgbClr val="0B0201"/>
                </a:solidFill>
              </a:rPr>
              <a:t>被检的整个表面上测得的参数值一个也不应超过给定的极限值</a:t>
            </a:r>
            <a:r>
              <a:rPr lang="zh-CN" altLang="en-US" sz="1800" b="1" dirty="0">
                <a:solidFill>
                  <a:srgbClr val="0B0201"/>
                </a:solidFill>
              </a:rPr>
              <a:t>）</a:t>
            </a:r>
          </a:p>
          <a:p>
            <a:pPr eaLnBrk="1" hangingPunct="1">
              <a:lnSpc>
                <a:spcPct val="120000"/>
              </a:lnSpc>
              <a:spcBef>
                <a:spcPts val="1800"/>
              </a:spcBef>
              <a:buFont typeface="Wingdings" panose="05000000000000000000" pitchFamily="2" charset="2"/>
              <a:buNone/>
            </a:pPr>
            <a:r>
              <a:rPr lang="zh-CN" altLang="en-US" sz="2800" b="1" dirty="0">
                <a:solidFill>
                  <a:srgbClr val="0B0201"/>
                </a:solidFill>
              </a:rPr>
              <a:t>       </a:t>
            </a:r>
            <a:r>
              <a:rPr lang="zh-CN" altLang="en-US" sz="2400" b="1" dirty="0">
                <a:solidFill>
                  <a:srgbClr val="0B0201"/>
                </a:solidFill>
              </a:rPr>
              <a:t>在幅度参数符号</a:t>
            </a:r>
            <a:r>
              <a:rPr lang="en-US" altLang="zh-CN" sz="2400" b="1" i="1" dirty="0">
                <a:solidFill>
                  <a:srgbClr val="0B0201"/>
                </a:solidFill>
              </a:rPr>
              <a:t>Ra</a:t>
            </a:r>
            <a:r>
              <a:rPr lang="zh-CN" altLang="en-US" sz="2400" b="1" dirty="0">
                <a:solidFill>
                  <a:srgbClr val="0B0201"/>
                </a:solidFill>
              </a:rPr>
              <a:t>或</a:t>
            </a:r>
            <a:r>
              <a:rPr lang="en-US" altLang="zh-CN" sz="2400" b="1" i="1" dirty="0" err="1">
                <a:solidFill>
                  <a:srgbClr val="0B0201"/>
                </a:solidFill>
              </a:rPr>
              <a:t>Rz</a:t>
            </a:r>
            <a:r>
              <a:rPr lang="zh-CN" altLang="en-US" sz="2400" b="1" dirty="0">
                <a:solidFill>
                  <a:srgbClr val="0B0201"/>
                </a:solidFill>
              </a:rPr>
              <a:t>的后面标注一个“</a:t>
            </a:r>
            <a:r>
              <a:rPr lang="en-US" altLang="zh-CN" sz="2400" b="1" dirty="0">
                <a:solidFill>
                  <a:srgbClr val="0B0201"/>
                </a:solidFill>
              </a:rPr>
              <a:t>max”</a:t>
            </a:r>
            <a:r>
              <a:rPr lang="zh-CN" altLang="en-US" sz="2400" b="1" dirty="0">
                <a:solidFill>
                  <a:srgbClr val="0B0201"/>
                </a:solidFill>
              </a:rPr>
              <a:t>的标记。</a:t>
            </a:r>
          </a:p>
          <a:p>
            <a:pPr eaLnBrk="1" hangingPunct="1">
              <a:lnSpc>
                <a:spcPct val="80000"/>
              </a:lnSpc>
              <a:buFont typeface="Wingdings" panose="05000000000000000000" pitchFamily="2" charset="2"/>
              <a:buNone/>
            </a:pPr>
            <a:endParaRPr lang="zh-CN" altLang="en-US" b="1" dirty="0">
              <a:solidFill>
                <a:srgbClr val="0B0201"/>
              </a:solidFill>
            </a:endParaRPr>
          </a:p>
          <a:p>
            <a:pPr eaLnBrk="1" hangingPunct="1">
              <a:lnSpc>
                <a:spcPct val="80000"/>
              </a:lnSpc>
              <a:buFont typeface="Wingdings" panose="05000000000000000000" pitchFamily="2" charset="2"/>
              <a:buNone/>
            </a:pPr>
            <a:endParaRPr lang="zh-CN" altLang="en-US" b="1" dirty="0">
              <a:solidFill>
                <a:srgbClr val="0B0201"/>
              </a:solidFill>
            </a:endParaRPr>
          </a:p>
          <a:p>
            <a:pPr eaLnBrk="1" hangingPunct="1">
              <a:lnSpc>
                <a:spcPct val="80000"/>
              </a:lnSpc>
              <a:buFont typeface="Wingdings" panose="05000000000000000000" pitchFamily="2" charset="2"/>
              <a:buNone/>
            </a:pPr>
            <a:endParaRPr lang="zh-CN" altLang="en-US" b="1" dirty="0">
              <a:solidFill>
                <a:srgbClr val="0B0201"/>
              </a:solidFill>
            </a:endParaRPr>
          </a:p>
          <a:p>
            <a:pPr eaLnBrk="1" hangingPunct="1">
              <a:lnSpc>
                <a:spcPct val="80000"/>
              </a:lnSpc>
              <a:buFont typeface="Wingdings" panose="05000000000000000000" pitchFamily="2" charset="2"/>
              <a:buNone/>
            </a:pPr>
            <a:endParaRPr lang="zh-CN" altLang="en-US" b="1" dirty="0">
              <a:solidFill>
                <a:srgbClr val="0B0201"/>
              </a:solidFill>
            </a:endParaRPr>
          </a:p>
        </p:txBody>
      </p:sp>
      <p:pic>
        <p:nvPicPr>
          <p:cNvPr id="24579" name="Picture 4"/>
          <p:cNvPicPr>
            <a:picLocks noChangeAspect="1" noChangeArrowheads="1"/>
          </p:cNvPicPr>
          <p:nvPr/>
        </p:nvPicPr>
        <p:blipFill>
          <a:blip r:embed="rId3">
            <a:extLst>
              <a:ext uri="{28A0092B-C50C-407E-A947-70E740481C1C}">
                <a14:useLocalDpi xmlns:a14="http://schemas.microsoft.com/office/drawing/2010/main" val="0"/>
              </a:ext>
            </a:extLst>
          </a:blip>
          <a:srcRect l="3569"/>
          <a:stretch>
            <a:fillRect/>
          </a:stretch>
        </p:blipFill>
        <p:spPr bwMode="auto">
          <a:xfrm>
            <a:off x="5773199" y="5626981"/>
            <a:ext cx="2025896" cy="1162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0" name="Picture 5"/>
          <p:cNvPicPr>
            <a:picLocks noChangeAspect="1" noChangeArrowheads="1"/>
          </p:cNvPicPr>
          <p:nvPr/>
        </p:nvPicPr>
        <p:blipFill>
          <a:blip r:embed="rId4">
            <a:extLst>
              <a:ext uri="{28A0092B-C50C-407E-A947-70E740481C1C}">
                <a14:useLocalDpi xmlns:a14="http://schemas.microsoft.com/office/drawing/2010/main" val="0"/>
              </a:ext>
            </a:extLst>
          </a:blip>
          <a:srcRect r="4132"/>
          <a:stretch>
            <a:fillRect/>
          </a:stretch>
        </p:blipFill>
        <p:spPr bwMode="auto">
          <a:xfrm>
            <a:off x="8141226" y="5626980"/>
            <a:ext cx="2516658" cy="1231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85F9A603-C806-4A57-943C-0974E4AF3944}"/>
              </a:ext>
            </a:extLst>
          </p:cNvPr>
          <p:cNvSpPr txBox="1">
            <a:spLocks noChangeArrowheads="1"/>
          </p:cNvSpPr>
          <p:nvPr/>
        </p:nvSpPr>
        <p:spPr>
          <a:xfrm>
            <a:off x="731520" y="106595"/>
            <a:ext cx="7325165" cy="66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85000" lnSpcReduction="10000"/>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defTabSz="914400" eaLnBrk="0" fontAlgn="base" hangingPunct="0">
              <a:spcAft>
                <a:spcPct val="0"/>
              </a:spcAft>
            </a:pPr>
            <a:r>
              <a:rPr lang="en-US" altLang="zh-CN" sz="3200" b="1" kern="0" dirty="0">
                <a:solidFill>
                  <a:schemeClr val="tx2"/>
                </a:solidFill>
              </a:rPr>
              <a:t>§4  </a:t>
            </a:r>
            <a:r>
              <a:rPr lang="zh-CN" altLang="en-US" sz="3200" b="1" kern="0" dirty="0">
                <a:solidFill>
                  <a:schemeClr val="tx2"/>
                </a:solidFill>
              </a:rPr>
              <a:t>表面粗糙度轮廓技术要求在零件图上的标注</a:t>
            </a:r>
          </a:p>
        </p:txBody>
      </p:sp>
    </p:spTree>
    <p:extLst>
      <p:ext uri="{BB962C8B-B14F-4D97-AF65-F5344CB8AC3E}">
        <p14:creationId xmlns:p14="http://schemas.microsoft.com/office/powerpoint/2010/main" val="61767005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3571" y="5153182"/>
            <a:ext cx="6348047" cy="1567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2" name="Rectangle 3"/>
          <p:cNvSpPr>
            <a:spLocks noGrp="1" noChangeArrowheads="1"/>
          </p:cNvSpPr>
          <p:nvPr>
            <p:ph type="body" idx="1"/>
          </p:nvPr>
        </p:nvSpPr>
        <p:spPr>
          <a:xfrm>
            <a:off x="347686" y="1147311"/>
            <a:ext cx="11371873" cy="3714222"/>
          </a:xfrm>
          <a:noFill/>
        </p:spPr>
        <p:txBody>
          <a:bodyPr wrap="square">
            <a:spAutoFit/>
          </a:bodyPr>
          <a:lstStyle/>
          <a:p>
            <a:pPr eaLnBrk="1" hangingPunct="1">
              <a:lnSpc>
                <a:spcPct val="150000"/>
              </a:lnSpc>
              <a:buFont typeface="Wingdings" panose="05000000000000000000" pitchFamily="2" charset="2"/>
              <a:buNone/>
            </a:pPr>
            <a:r>
              <a:rPr lang="en-US" altLang="zh-CN" sz="2800" b="1" dirty="0">
                <a:solidFill>
                  <a:srgbClr val="C00000"/>
                </a:solidFill>
              </a:rPr>
              <a:t>4.  </a:t>
            </a:r>
            <a:r>
              <a:rPr lang="zh-CN" altLang="en-US" sz="2800" b="1" dirty="0">
                <a:solidFill>
                  <a:srgbClr val="C00000"/>
                </a:solidFill>
              </a:rPr>
              <a:t>传输带和取样长度、评定长度的标注</a:t>
            </a:r>
          </a:p>
          <a:p>
            <a:pPr>
              <a:lnSpc>
                <a:spcPct val="150000"/>
              </a:lnSpc>
              <a:spcBef>
                <a:spcPts val="600"/>
              </a:spcBef>
              <a:spcAft>
                <a:spcPts val="600"/>
              </a:spcAft>
              <a:buNone/>
            </a:pPr>
            <a:r>
              <a:rPr lang="zh-CN" altLang="en-US" sz="2400" b="1" dirty="0">
                <a:solidFill>
                  <a:srgbClr val="0B0201"/>
                </a:solidFill>
              </a:rPr>
              <a:t>需要指定传输带时，传输带</a:t>
            </a:r>
            <a:r>
              <a:rPr lang="zh-CN" altLang="en-US" sz="2400" b="1" dirty="0"/>
              <a:t>（</a:t>
            </a:r>
            <a:r>
              <a:rPr lang="en-US" altLang="zh-CN" sz="2400" b="1" dirty="0"/>
              <a:t>mm</a:t>
            </a:r>
            <a:r>
              <a:rPr lang="zh-CN" altLang="en-US" sz="2400" b="1" dirty="0"/>
              <a:t>）</a:t>
            </a:r>
            <a:r>
              <a:rPr lang="zh-CN" altLang="en-US" sz="2400" b="1" dirty="0">
                <a:solidFill>
                  <a:srgbClr val="0B0201"/>
                </a:solidFill>
              </a:rPr>
              <a:t>标注在幅度参数符号的前面，并用斜线“</a:t>
            </a:r>
            <a:r>
              <a:rPr lang="en-US" altLang="zh-CN" sz="2400" b="1" dirty="0">
                <a:solidFill>
                  <a:srgbClr val="0B0201"/>
                </a:solidFill>
              </a:rPr>
              <a:t>/”</a:t>
            </a:r>
            <a:r>
              <a:rPr lang="zh-CN" altLang="en-US" sz="2400" b="1" dirty="0">
                <a:solidFill>
                  <a:srgbClr val="0B0201"/>
                </a:solidFill>
              </a:rPr>
              <a:t>隔开。</a:t>
            </a:r>
            <a:r>
              <a:rPr lang="en-US" altLang="zh-CN" sz="2400" b="1" i="1" dirty="0" err="1">
                <a:solidFill>
                  <a:srgbClr val="0B0201"/>
                </a:solidFill>
              </a:rPr>
              <a:t>λc</a:t>
            </a:r>
            <a:r>
              <a:rPr lang="en-US" altLang="zh-CN" sz="2400" b="1" dirty="0">
                <a:solidFill>
                  <a:srgbClr val="0B0201"/>
                </a:solidFill>
              </a:rPr>
              <a:t> =</a:t>
            </a:r>
            <a:r>
              <a:rPr lang="en-US" altLang="zh-CN" sz="2400" b="1" i="1" dirty="0" err="1">
                <a:solidFill>
                  <a:srgbClr val="0B0201"/>
                </a:solidFill>
              </a:rPr>
              <a:t>lr</a:t>
            </a:r>
            <a:r>
              <a:rPr lang="zh-CN" altLang="en-US" sz="2400" b="1" i="1" dirty="0">
                <a:solidFill>
                  <a:srgbClr val="0B0201"/>
                </a:solidFill>
              </a:rPr>
              <a:t>。</a:t>
            </a:r>
            <a:r>
              <a:rPr lang="zh-CN" altLang="en-US" sz="2400" b="1" dirty="0">
                <a:solidFill>
                  <a:srgbClr val="0B0201"/>
                </a:solidFill>
              </a:rPr>
              <a:t> </a:t>
            </a:r>
          </a:p>
          <a:p>
            <a:pPr eaLnBrk="1" hangingPunct="1">
              <a:lnSpc>
                <a:spcPct val="150000"/>
              </a:lnSpc>
              <a:buFont typeface="Wingdings" panose="05000000000000000000" pitchFamily="2" charset="2"/>
              <a:buNone/>
            </a:pPr>
            <a:r>
              <a:rPr lang="zh-CN" altLang="en-US" sz="2000" b="1" dirty="0">
                <a:solidFill>
                  <a:srgbClr val="0B0201"/>
                </a:solidFill>
              </a:rPr>
              <a:t>                                    </a:t>
            </a:r>
          </a:p>
          <a:p>
            <a:pPr eaLnBrk="1" hangingPunct="1">
              <a:lnSpc>
                <a:spcPct val="150000"/>
              </a:lnSpc>
              <a:buFont typeface="Wingdings" panose="05000000000000000000" pitchFamily="2" charset="2"/>
              <a:buNone/>
            </a:pPr>
            <a:endParaRPr lang="en-US" altLang="zh-CN" sz="2400" b="1" dirty="0">
              <a:solidFill>
                <a:srgbClr val="0B0201"/>
              </a:solidFill>
            </a:endParaRPr>
          </a:p>
          <a:p>
            <a:pPr eaLnBrk="1" hangingPunct="1">
              <a:lnSpc>
                <a:spcPct val="150000"/>
              </a:lnSpc>
              <a:buFont typeface="Wingdings" panose="05000000000000000000" pitchFamily="2" charset="2"/>
              <a:buNone/>
            </a:pPr>
            <a:r>
              <a:rPr lang="zh-CN" altLang="en-US" sz="2400" b="1" dirty="0">
                <a:solidFill>
                  <a:srgbClr val="0B0201"/>
                </a:solidFill>
              </a:rPr>
              <a:t>需要指定评定长度时，则应在幅度参数符号的后面注写取样长度的个数。</a:t>
            </a:r>
            <a:endParaRPr lang="en-US" altLang="zh-CN" sz="2800" b="1" dirty="0">
              <a:solidFill>
                <a:srgbClr val="0B0201"/>
              </a:solidFill>
            </a:endParaRPr>
          </a:p>
        </p:txBody>
      </p:sp>
      <p:pic>
        <p:nvPicPr>
          <p:cNvPr id="2560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3572" y="2657546"/>
            <a:ext cx="7866868" cy="1542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F529EE26-D23A-4660-BA3E-58F2A4969B7C}"/>
              </a:ext>
            </a:extLst>
          </p:cNvPr>
          <p:cNvSpPr txBox="1">
            <a:spLocks noChangeArrowheads="1"/>
          </p:cNvSpPr>
          <p:nvPr/>
        </p:nvSpPr>
        <p:spPr>
          <a:xfrm>
            <a:off x="731520" y="106595"/>
            <a:ext cx="7325165" cy="66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85000" lnSpcReduction="10000"/>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defTabSz="914400" eaLnBrk="0" fontAlgn="base" hangingPunct="0">
              <a:spcAft>
                <a:spcPct val="0"/>
              </a:spcAft>
            </a:pPr>
            <a:r>
              <a:rPr lang="en-US" altLang="zh-CN" sz="3200" b="1" kern="0" dirty="0">
                <a:solidFill>
                  <a:schemeClr val="tx2"/>
                </a:solidFill>
              </a:rPr>
              <a:t>§4  </a:t>
            </a:r>
            <a:r>
              <a:rPr lang="zh-CN" altLang="en-US" sz="3200" b="1" kern="0" dirty="0">
                <a:solidFill>
                  <a:schemeClr val="tx2"/>
                </a:solidFill>
              </a:rPr>
              <a:t>表面粗糙度轮廓技术要求在零件图上的标注</a:t>
            </a:r>
          </a:p>
        </p:txBody>
      </p:sp>
    </p:spTree>
    <p:extLst>
      <p:ext uri="{BB962C8B-B14F-4D97-AF65-F5344CB8AC3E}">
        <p14:creationId xmlns:p14="http://schemas.microsoft.com/office/powerpoint/2010/main" val="15174746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2DF305C-1665-4270-AD15-7AAA3CA00A89}"/>
              </a:ext>
            </a:extLst>
          </p:cNvPr>
          <p:cNvSpPr txBox="1">
            <a:spLocks noChangeArrowheads="1"/>
          </p:cNvSpPr>
          <p:nvPr/>
        </p:nvSpPr>
        <p:spPr>
          <a:xfrm>
            <a:off x="731520" y="106595"/>
            <a:ext cx="7325165" cy="66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85000" lnSpcReduction="10000"/>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defTabSz="914400" eaLnBrk="0" fontAlgn="base" hangingPunct="0">
              <a:spcAft>
                <a:spcPct val="0"/>
              </a:spcAft>
            </a:pPr>
            <a:r>
              <a:rPr lang="en-US" altLang="zh-CN" sz="3200" b="1" kern="0" dirty="0">
                <a:solidFill>
                  <a:schemeClr val="tx2"/>
                </a:solidFill>
              </a:rPr>
              <a:t>§4  </a:t>
            </a:r>
            <a:r>
              <a:rPr lang="zh-CN" altLang="en-US" sz="3200" b="1" kern="0" dirty="0">
                <a:solidFill>
                  <a:schemeClr val="tx2"/>
                </a:solidFill>
              </a:rPr>
              <a:t>表面粗糙度轮廓技术要求在零件图上的标注</a:t>
            </a:r>
          </a:p>
        </p:txBody>
      </p:sp>
      <p:pic>
        <p:nvPicPr>
          <p:cNvPr id="5" name="图片 4">
            <a:extLst>
              <a:ext uri="{FF2B5EF4-FFF2-40B4-BE49-F238E27FC236}">
                <a16:creationId xmlns:a16="http://schemas.microsoft.com/office/drawing/2014/main" id="{EDA5B34E-6654-40D4-9DE2-08B7464B0F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1520" y="1070428"/>
            <a:ext cx="10195560" cy="5785239"/>
          </a:xfrm>
          <a:prstGeom prst="rect">
            <a:avLst/>
          </a:prstGeom>
        </p:spPr>
      </p:pic>
    </p:spTree>
    <p:extLst>
      <p:ext uri="{BB962C8B-B14F-4D97-AF65-F5344CB8AC3E}">
        <p14:creationId xmlns:p14="http://schemas.microsoft.com/office/powerpoint/2010/main" val="39089002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noChangeArrowheads="1"/>
          </p:cNvSpPr>
          <p:nvPr>
            <p:ph type="body" idx="1"/>
          </p:nvPr>
        </p:nvSpPr>
        <p:spPr>
          <a:xfrm>
            <a:off x="124876" y="1042940"/>
            <a:ext cx="5376764" cy="3914918"/>
          </a:xfrm>
          <a:noFill/>
        </p:spPr>
        <p:txBody>
          <a:bodyPr wrap="square">
            <a:spAutoFit/>
          </a:bodyPr>
          <a:lstStyle/>
          <a:p>
            <a:pPr eaLnBrk="1" hangingPunct="1">
              <a:lnSpc>
                <a:spcPct val="150000"/>
              </a:lnSpc>
              <a:buFont typeface="Wingdings" panose="05000000000000000000" pitchFamily="2" charset="2"/>
              <a:buNone/>
            </a:pPr>
            <a:r>
              <a:rPr lang="en-US" altLang="zh-CN" sz="2800" b="1" dirty="0">
                <a:solidFill>
                  <a:srgbClr val="C00000"/>
                </a:solidFill>
              </a:rPr>
              <a:t>5.  </a:t>
            </a:r>
            <a:r>
              <a:rPr lang="zh-CN" altLang="en-US" sz="2800" b="1" dirty="0">
                <a:solidFill>
                  <a:srgbClr val="C00000"/>
                </a:solidFill>
              </a:rPr>
              <a:t>表面纹理的标注</a:t>
            </a:r>
          </a:p>
          <a:p>
            <a:pPr eaLnBrk="1" hangingPunct="1">
              <a:lnSpc>
                <a:spcPct val="150000"/>
              </a:lnSpc>
              <a:buFont typeface="Wingdings" panose="05000000000000000000" pitchFamily="2" charset="2"/>
              <a:buNone/>
            </a:pPr>
            <a:r>
              <a:rPr lang="zh-CN" altLang="en-US" sz="2400" b="1" dirty="0">
                <a:solidFill>
                  <a:srgbClr val="0B0201"/>
                </a:solidFill>
              </a:rPr>
              <a:t>需要标注表面纹理及其方向时，则应采用规定的符号进行标注。</a:t>
            </a:r>
          </a:p>
          <a:p>
            <a:pPr eaLnBrk="1" hangingPunct="1">
              <a:buFont typeface="Wingdings" panose="05000000000000000000" pitchFamily="2" charset="2"/>
              <a:buNone/>
            </a:pPr>
            <a:endParaRPr lang="zh-CN" altLang="en-US" sz="3600" b="1" dirty="0">
              <a:solidFill>
                <a:srgbClr val="0B0201"/>
              </a:solidFill>
            </a:endParaRPr>
          </a:p>
          <a:p>
            <a:pPr eaLnBrk="1" hangingPunct="1">
              <a:buFont typeface="Wingdings" panose="05000000000000000000" pitchFamily="2" charset="2"/>
              <a:buNone/>
            </a:pPr>
            <a:endParaRPr lang="zh-CN" altLang="en-US" sz="3600" b="1" dirty="0">
              <a:solidFill>
                <a:srgbClr val="0B0201"/>
              </a:solidFill>
            </a:endParaRPr>
          </a:p>
          <a:p>
            <a:pPr eaLnBrk="1" hangingPunct="1">
              <a:buFont typeface="Wingdings" panose="05000000000000000000" pitchFamily="2" charset="2"/>
              <a:buNone/>
            </a:pPr>
            <a:endParaRPr lang="en-US" altLang="zh-CN" sz="3600" b="1" dirty="0">
              <a:solidFill>
                <a:srgbClr val="0B0201"/>
              </a:solidFill>
            </a:endParaRPr>
          </a:p>
        </p:txBody>
      </p:sp>
      <p:pic>
        <p:nvPicPr>
          <p:cNvPr id="4" name="Picture 3">
            <a:extLst>
              <a:ext uri="{FF2B5EF4-FFF2-40B4-BE49-F238E27FC236}">
                <a16:creationId xmlns:a16="http://schemas.microsoft.com/office/drawing/2014/main" id="{834A0CAC-3844-42B6-AFF7-7882451BD0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4286" y="898525"/>
            <a:ext cx="6192838" cy="595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A752EF67-DDEE-4711-BE58-768F94D23E63}"/>
              </a:ext>
            </a:extLst>
          </p:cNvPr>
          <p:cNvSpPr txBox="1">
            <a:spLocks noChangeArrowheads="1"/>
          </p:cNvSpPr>
          <p:nvPr/>
        </p:nvSpPr>
        <p:spPr>
          <a:xfrm>
            <a:off x="731520" y="106595"/>
            <a:ext cx="7325165" cy="66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85000" lnSpcReduction="10000"/>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defTabSz="914400" eaLnBrk="0" fontAlgn="base" hangingPunct="0">
              <a:spcAft>
                <a:spcPct val="0"/>
              </a:spcAft>
            </a:pPr>
            <a:r>
              <a:rPr lang="en-US" altLang="zh-CN" sz="3200" b="1" kern="0" dirty="0">
                <a:solidFill>
                  <a:schemeClr val="tx2"/>
                </a:solidFill>
              </a:rPr>
              <a:t>§4  </a:t>
            </a:r>
            <a:r>
              <a:rPr lang="zh-CN" altLang="en-US" sz="3200" b="1" kern="0" dirty="0">
                <a:solidFill>
                  <a:schemeClr val="tx2"/>
                </a:solidFill>
              </a:rPr>
              <a:t>表面粗糙度轮廓技术要求在零件图上的标注</a:t>
            </a:r>
          </a:p>
        </p:txBody>
      </p:sp>
    </p:spTree>
    <p:extLst>
      <p:ext uri="{BB962C8B-B14F-4D97-AF65-F5344CB8AC3E}">
        <p14:creationId xmlns:p14="http://schemas.microsoft.com/office/powerpoint/2010/main" val="967934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5"/>
          <p:cNvSpPr>
            <a:spLocks noGrp="1" noChangeArrowheads="1"/>
          </p:cNvSpPr>
          <p:nvPr>
            <p:ph type="body" idx="1"/>
          </p:nvPr>
        </p:nvSpPr>
        <p:spPr>
          <a:xfrm>
            <a:off x="1391529" y="1453052"/>
            <a:ext cx="9931791" cy="4673428"/>
          </a:xfrm>
        </p:spPr>
        <p:txBody>
          <a:bodyPr>
            <a:normAutofit fontScale="85000" lnSpcReduction="20000"/>
          </a:bodyPr>
          <a:lstStyle/>
          <a:p>
            <a:pPr eaLnBrk="1" hangingPunct="1">
              <a:lnSpc>
                <a:spcPct val="220000"/>
              </a:lnSpc>
              <a:spcBef>
                <a:spcPts val="0"/>
              </a:spcBef>
              <a:buFont typeface="Wingdings" panose="05000000000000000000" pitchFamily="2" charset="2"/>
              <a:buNone/>
            </a:pPr>
            <a:r>
              <a:rPr lang="en-US" altLang="zh-CN" b="1" dirty="0">
                <a:solidFill>
                  <a:srgbClr val="0B0201"/>
                </a:solidFill>
              </a:rPr>
              <a:t>§1  </a:t>
            </a:r>
            <a:r>
              <a:rPr lang="zh-CN" altLang="en-US" b="1" dirty="0">
                <a:solidFill>
                  <a:srgbClr val="0B0201"/>
                </a:solidFill>
              </a:rPr>
              <a:t>表面粗糙度轮廓的基本概念</a:t>
            </a:r>
          </a:p>
          <a:p>
            <a:pPr eaLnBrk="1" hangingPunct="1">
              <a:lnSpc>
                <a:spcPct val="220000"/>
              </a:lnSpc>
              <a:spcBef>
                <a:spcPts val="0"/>
              </a:spcBef>
              <a:buFont typeface="Wingdings" panose="05000000000000000000" pitchFamily="2" charset="2"/>
              <a:buNone/>
            </a:pPr>
            <a:r>
              <a:rPr lang="en-US" altLang="zh-CN" b="1" dirty="0">
                <a:solidFill>
                  <a:srgbClr val="0B0201"/>
                </a:solidFill>
              </a:rPr>
              <a:t>§2  </a:t>
            </a:r>
            <a:r>
              <a:rPr lang="zh-CN" altLang="en-US" b="1" dirty="0">
                <a:solidFill>
                  <a:srgbClr val="0B0201"/>
                </a:solidFill>
              </a:rPr>
              <a:t>表面粗糙度轮廓的评定</a:t>
            </a:r>
          </a:p>
          <a:p>
            <a:pPr eaLnBrk="1" hangingPunct="1">
              <a:lnSpc>
                <a:spcPct val="220000"/>
              </a:lnSpc>
              <a:spcBef>
                <a:spcPts val="0"/>
              </a:spcBef>
              <a:buFont typeface="Wingdings" panose="05000000000000000000" pitchFamily="2" charset="2"/>
              <a:buNone/>
            </a:pPr>
            <a:r>
              <a:rPr lang="en-US" altLang="zh-CN" b="1" dirty="0">
                <a:solidFill>
                  <a:srgbClr val="0B0201"/>
                </a:solidFill>
              </a:rPr>
              <a:t>§3  </a:t>
            </a:r>
            <a:r>
              <a:rPr lang="zh-CN" altLang="en-US" b="1" dirty="0">
                <a:solidFill>
                  <a:srgbClr val="0B0201"/>
                </a:solidFill>
              </a:rPr>
              <a:t>表面粗糙度轮廓的技术要求</a:t>
            </a:r>
          </a:p>
          <a:p>
            <a:pPr eaLnBrk="1" hangingPunct="1">
              <a:lnSpc>
                <a:spcPct val="220000"/>
              </a:lnSpc>
              <a:spcBef>
                <a:spcPts val="0"/>
              </a:spcBef>
              <a:buFont typeface="Wingdings" panose="05000000000000000000" pitchFamily="2" charset="2"/>
              <a:buNone/>
            </a:pPr>
            <a:r>
              <a:rPr lang="en-US" altLang="zh-CN" b="1" dirty="0">
                <a:solidFill>
                  <a:srgbClr val="0B0201"/>
                </a:solidFill>
              </a:rPr>
              <a:t>§4  </a:t>
            </a:r>
            <a:r>
              <a:rPr lang="zh-CN" altLang="en-US" b="1" dirty="0">
                <a:solidFill>
                  <a:srgbClr val="0B0201"/>
                </a:solidFill>
              </a:rPr>
              <a:t>表面粗糙度轮廓技术要求在零件图上的标注</a:t>
            </a:r>
          </a:p>
          <a:p>
            <a:pPr eaLnBrk="1" hangingPunct="1">
              <a:lnSpc>
                <a:spcPct val="220000"/>
              </a:lnSpc>
              <a:buFont typeface="Wingdings" panose="05000000000000000000" pitchFamily="2" charset="2"/>
              <a:buNone/>
            </a:pPr>
            <a:endParaRPr lang="en-US" altLang="zh-CN" b="1" dirty="0">
              <a:solidFill>
                <a:srgbClr val="0B0201"/>
              </a:solidFill>
            </a:endParaRPr>
          </a:p>
        </p:txBody>
      </p:sp>
      <p:sp>
        <p:nvSpPr>
          <p:cNvPr id="3" name="Rectangle 2">
            <a:extLst>
              <a:ext uri="{FF2B5EF4-FFF2-40B4-BE49-F238E27FC236}">
                <a16:creationId xmlns:a16="http://schemas.microsoft.com/office/drawing/2014/main" id="{68B007A3-0B47-4DBA-A02A-06B308A07B37}"/>
              </a:ext>
            </a:extLst>
          </p:cNvPr>
          <p:cNvSpPr>
            <a:spLocks noGrp="1" noChangeArrowheads="1"/>
          </p:cNvSpPr>
          <p:nvPr>
            <p:ph type="title"/>
          </p:nvPr>
        </p:nvSpPr>
        <p:spPr>
          <a:xfrm>
            <a:off x="1219200" y="106595"/>
            <a:ext cx="6837485" cy="66821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defTabSz="914400" eaLnBrk="0" fontAlgn="base" hangingPunct="0">
              <a:spcAft>
                <a:spcPct val="0"/>
              </a:spcAft>
            </a:pPr>
            <a:r>
              <a:rPr lang="zh-CN" altLang="en-US" sz="3200" b="1" kern="0" dirty="0">
                <a:solidFill>
                  <a:schemeClr val="tx2"/>
                </a:solidFill>
              </a:rPr>
              <a:t>目录</a:t>
            </a:r>
          </a:p>
        </p:txBody>
      </p:sp>
    </p:spTree>
    <p:extLst>
      <p:ext uri="{BB962C8B-B14F-4D97-AF65-F5344CB8AC3E}">
        <p14:creationId xmlns:p14="http://schemas.microsoft.com/office/powerpoint/2010/main" val="31732775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noChangeArrowheads="1"/>
          </p:cNvSpPr>
          <p:nvPr>
            <p:ph type="body" idx="1"/>
          </p:nvPr>
        </p:nvSpPr>
        <p:spPr>
          <a:xfrm>
            <a:off x="124876" y="1042940"/>
            <a:ext cx="5376764" cy="2068259"/>
          </a:xfrm>
          <a:noFill/>
        </p:spPr>
        <p:txBody>
          <a:bodyPr wrap="square">
            <a:spAutoFit/>
          </a:bodyPr>
          <a:lstStyle/>
          <a:p>
            <a:pPr eaLnBrk="1" hangingPunct="1">
              <a:lnSpc>
                <a:spcPct val="150000"/>
              </a:lnSpc>
              <a:buFont typeface="Wingdings" panose="05000000000000000000" pitchFamily="2" charset="2"/>
              <a:buNone/>
            </a:pPr>
            <a:r>
              <a:rPr lang="en-US" altLang="zh-CN" sz="2800" b="1" dirty="0">
                <a:solidFill>
                  <a:srgbClr val="C00000"/>
                </a:solidFill>
              </a:rPr>
              <a:t>5.  </a:t>
            </a:r>
            <a:r>
              <a:rPr lang="zh-CN" altLang="en-US" sz="2800" b="1" dirty="0">
                <a:solidFill>
                  <a:srgbClr val="C00000"/>
                </a:solidFill>
              </a:rPr>
              <a:t>表面纹理的标注</a:t>
            </a:r>
            <a:endParaRPr lang="zh-CN" altLang="en-US" sz="3600" b="1" dirty="0">
              <a:solidFill>
                <a:srgbClr val="0B0201"/>
              </a:solidFill>
            </a:endParaRPr>
          </a:p>
          <a:p>
            <a:pPr eaLnBrk="1" hangingPunct="1">
              <a:buFont typeface="Wingdings" panose="05000000000000000000" pitchFamily="2" charset="2"/>
              <a:buNone/>
            </a:pPr>
            <a:endParaRPr lang="zh-CN" altLang="en-US" sz="3600" b="1" dirty="0">
              <a:solidFill>
                <a:srgbClr val="0B0201"/>
              </a:solidFill>
            </a:endParaRPr>
          </a:p>
          <a:p>
            <a:pPr eaLnBrk="1" hangingPunct="1">
              <a:buFont typeface="Wingdings" panose="05000000000000000000" pitchFamily="2" charset="2"/>
              <a:buNone/>
            </a:pPr>
            <a:endParaRPr lang="en-US" altLang="zh-CN" sz="3600" b="1" dirty="0">
              <a:solidFill>
                <a:srgbClr val="0B0201"/>
              </a:solidFill>
            </a:endParaRPr>
          </a:p>
        </p:txBody>
      </p:sp>
      <p:sp>
        <p:nvSpPr>
          <p:cNvPr id="5" name="Rectangle 2">
            <a:extLst>
              <a:ext uri="{FF2B5EF4-FFF2-40B4-BE49-F238E27FC236}">
                <a16:creationId xmlns:a16="http://schemas.microsoft.com/office/drawing/2014/main" id="{A752EF67-DDEE-4711-BE58-768F94D23E63}"/>
              </a:ext>
            </a:extLst>
          </p:cNvPr>
          <p:cNvSpPr txBox="1">
            <a:spLocks noChangeArrowheads="1"/>
          </p:cNvSpPr>
          <p:nvPr/>
        </p:nvSpPr>
        <p:spPr>
          <a:xfrm>
            <a:off x="731520" y="106595"/>
            <a:ext cx="7325165" cy="66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85000" lnSpcReduction="10000"/>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defTabSz="914400" eaLnBrk="0" fontAlgn="base" hangingPunct="0">
              <a:spcAft>
                <a:spcPct val="0"/>
              </a:spcAft>
            </a:pPr>
            <a:r>
              <a:rPr lang="en-US" altLang="zh-CN" sz="3200" b="1" kern="0" dirty="0">
                <a:solidFill>
                  <a:schemeClr val="tx2"/>
                </a:solidFill>
              </a:rPr>
              <a:t>§4  </a:t>
            </a:r>
            <a:r>
              <a:rPr lang="zh-CN" altLang="en-US" sz="3200" b="1" kern="0" dirty="0">
                <a:solidFill>
                  <a:schemeClr val="tx2"/>
                </a:solidFill>
              </a:rPr>
              <a:t>表面粗糙度轮廓技术要求在零件图上的标注</a:t>
            </a:r>
          </a:p>
        </p:txBody>
      </p:sp>
      <p:pic>
        <p:nvPicPr>
          <p:cNvPr id="6" name="图片 5">
            <a:extLst>
              <a:ext uri="{FF2B5EF4-FFF2-40B4-BE49-F238E27FC236}">
                <a16:creationId xmlns:a16="http://schemas.microsoft.com/office/drawing/2014/main" id="{8B4651B6-79AA-41B7-A1C6-EC274FA660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3691" y="2332418"/>
            <a:ext cx="4122777" cy="3482642"/>
          </a:xfrm>
          <a:prstGeom prst="rect">
            <a:avLst/>
          </a:prstGeom>
        </p:spPr>
      </p:pic>
      <p:pic>
        <p:nvPicPr>
          <p:cNvPr id="8" name="图片 7">
            <a:extLst>
              <a:ext uri="{FF2B5EF4-FFF2-40B4-BE49-F238E27FC236}">
                <a16:creationId xmlns:a16="http://schemas.microsoft.com/office/drawing/2014/main" id="{44B3A98C-A2E9-498B-8358-88F9BEB5A4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4519" y="2332418"/>
            <a:ext cx="6782605" cy="3291166"/>
          </a:xfrm>
          <a:prstGeom prst="rect">
            <a:avLst/>
          </a:prstGeom>
        </p:spPr>
      </p:pic>
    </p:spTree>
    <p:extLst>
      <p:ext uri="{BB962C8B-B14F-4D97-AF65-F5344CB8AC3E}">
        <p14:creationId xmlns:p14="http://schemas.microsoft.com/office/powerpoint/2010/main" val="42803447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p:cNvSpPr>
            <a:spLocks noGrp="1" noChangeArrowheads="1"/>
          </p:cNvSpPr>
          <p:nvPr>
            <p:ph type="body" idx="1"/>
          </p:nvPr>
        </p:nvSpPr>
        <p:spPr>
          <a:xfrm>
            <a:off x="124876" y="1042940"/>
            <a:ext cx="5376764" cy="2068259"/>
          </a:xfrm>
          <a:noFill/>
        </p:spPr>
        <p:txBody>
          <a:bodyPr wrap="square">
            <a:spAutoFit/>
          </a:bodyPr>
          <a:lstStyle/>
          <a:p>
            <a:pPr eaLnBrk="1" hangingPunct="1">
              <a:lnSpc>
                <a:spcPct val="150000"/>
              </a:lnSpc>
              <a:buFont typeface="Wingdings" panose="05000000000000000000" pitchFamily="2" charset="2"/>
              <a:buNone/>
            </a:pPr>
            <a:r>
              <a:rPr lang="en-US" altLang="zh-CN" sz="2800" b="1" dirty="0">
                <a:solidFill>
                  <a:srgbClr val="C00000"/>
                </a:solidFill>
              </a:rPr>
              <a:t>5.  </a:t>
            </a:r>
            <a:r>
              <a:rPr lang="zh-CN" altLang="en-US" sz="2800" b="1" dirty="0">
                <a:solidFill>
                  <a:srgbClr val="C00000"/>
                </a:solidFill>
              </a:rPr>
              <a:t>表面纹理的标注</a:t>
            </a:r>
            <a:endParaRPr lang="zh-CN" altLang="en-US" sz="3600" b="1" dirty="0">
              <a:solidFill>
                <a:srgbClr val="0B0201"/>
              </a:solidFill>
            </a:endParaRPr>
          </a:p>
          <a:p>
            <a:pPr eaLnBrk="1" hangingPunct="1">
              <a:buFont typeface="Wingdings" panose="05000000000000000000" pitchFamily="2" charset="2"/>
              <a:buNone/>
            </a:pPr>
            <a:endParaRPr lang="zh-CN" altLang="en-US" sz="3600" b="1" dirty="0">
              <a:solidFill>
                <a:srgbClr val="0B0201"/>
              </a:solidFill>
            </a:endParaRPr>
          </a:p>
          <a:p>
            <a:pPr eaLnBrk="1" hangingPunct="1">
              <a:buFont typeface="Wingdings" panose="05000000000000000000" pitchFamily="2" charset="2"/>
              <a:buNone/>
            </a:pPr>
            <a:endParaRPr lang="en-US" altLang="zh-CN" sz="3600" b="1" dirty="0">
              <a:solidFill>
                <a:srgbClr val="0B0201"/>
              </a:solidFill>
            </a:endParaRPr>
          </a:p>
        </p:txBody>
      </p:sp>
      <p:sp>
        <p:nvSpPr>
          <p:cNvPr id="5" name="Rectangle 2">
            <a:extLst>
              <a:ext uri="{FF2B5EF4-FFF2-40B4-BE49-F238E27FC236}">
                <a16:creationId xmlns:a16="http://schemas.microsoft.com/office/drawing/2014/main" id="{A752EF67-DDEE-4711-BE58-768F94D23E63}"/>
              </a:ext>
            </a:extLst>
          </p:cNvPr>
          <p:cNvSpPr txBox="1">
            <a:spLocks noChangeArrowheads="1"/>
          </p:cNvSpPr>
          <p:nvPr/>
        </p:nvSpPr>
        <p:spPr>
          <a:xfrm>
            <a:off x="731520" y="106595"/>
            <a:ext cx="7325165" cy="66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85000" lnSpcReduction="10000"/>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defTabSz="914400" eaLnBrk="0" fontAlgn="base" hangingPunct="0">
              <a:spcAft>
                <a:spcPct val="0"/>
              </a:spcAft>
            </a:pPr>
            <a:r>
              <a:rPr lang="en-US" altLang="zh-CN" sz="3200" b="1" kern="0" dirty="0">
                <a:solidFill>
                  <a:schemeClr val="tx2"/>
                </a:solidFill>
              </a:rPr>
              <a:t>§4  </a:t>
            </a:r>
            <a:r>
              <a:rPr lang="zh-CN" altLang="en-US" sz="3200" b="1" kern="0" dirty="0">
                <a:solidFill>
                  <a:schemeClr val="tx2"/>
                </a:solidFill>
              </a:rPr>
              <a:t>表面粗糙度轮廓技术要求在零件图上的标注</a:t>
            </a:r>
          </a:p>
        </p:txBody>
      </p:sp>
      <p:pic>
        <p:nvPicPr>
          <p:cNvPr id="3" name="图片 2">
            <a:extLst>
              <a:ext uri="{FF2B5EF4-FFF2-40B4-BE49-F238E27FC236}">
                <a16:creationId xmlns:a16="http://schemas.microsoft.com/office/drawing/2014/main" id="{288CCD94-4C47-4B3F-B39D-850BFDA01B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116" y="2198200"/>
            <a:ext cx="5671137" cy="3181520"/>
          </a:xfrm>
          <a:prstGeom prst="rect">
            <a:avLst/>
          </a:prstGeom>
        </p:spPr>
      </p:pic>
      <p:pic>
        <p:nvPicPr>
          <p:cNvPr id="7" name="图片 6">
            <a:extLst>
              <a:ext uri="{FF2B5EF4-FFF2-40B4-BE49-F238E27FC236}">
                <a16:creationId xmlns:a16="http://schemas.microsoft.com/office/drawing/2014/main" id="{0DB4913C-C8B6-4A92-A2A2-9095E870C9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8800" y="2187650"/>
            <a:ext cx="6028324" cy="3270615"/>
          </a:xfrm>
          <a:prstGeom prst="rect">
            <a:avLst/>
          </a:prstGeom>
        </p:spPr>
      </p:pic>
    </p:spTree>
    <p:extLst>
      <p:ext uri="{BB962C8B-B14F-4D97-AF65-F5344CB8AC3E}">
        <p14:creationId xmlns:p14="http://schemas.microsoft.com/office/powerpoint/2010/main" val="1584611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Grp="1" noChangeArrowheads="1"/>
          </p:cNvSpPr>
          <p:nvPr>
            <p:ph type="body" idx="1"/>
          </p:nvPr>
        </p:nvSpPr>
        <p:spPr>
          <a:xfrm>
            <a:off x="-164124" y="930224"/>
            <a:ext cx="12005603" cy="4329775"/>
          </a:xfrm>
          <a:noFill/>
        </p:spPr>
        <p:txBody>
          <a:bodyPr wrap="square">
            <a:spAutoFit/>
          </a:bodyPr>
          <a:lstStyle/>
          <a:p>
            <a:pPr eaLnBrk="1" hangingPunct="1">
              <a:lnSpc>
                <a:spcPct val="150000"/>
              </a:lnSpc>
              <a:buFont typeface="Wingdings" panose="05000000000000000000" pitchFamily="2" charset="2"/>
              <a:buNone/>
            </a:pPr>
            <a:r>
              <a:rPr lang="en-US" altLang="zh-CN" sz="2400" b="1" dirty="0">
                <a:solidFill>
                  <a:srgbClr val="0B0201"/>
                </a:solidFill>
              </a:rPr>
              <a:t>     </a:t>
            </a:r>
            <a:r>
              <a:rPr lang="en-US" altLang="zh-CN" sz="2400" b="1" dirty="0">
                <a:solidFill>
                  <a:srgbClr val="961B0E"/>
                </a:solidFill>
              </a:rPr>
              <a:t>6.  </a:t>
            </a:r>
            <a:r>
              <a:rPr lang="zh-CN" altLang="en-US" sz="2400" b="1" dirty="0">
                <a:solidFill>
                  <a:srgbClr val="961B0E"/>
                </a:solidFill>
              </a:rPr>
              <a:t>附加评定参数和加工方法的标注</a:t>
            </a:r>
          </a:p>
          <a:p>
            <a:pPr>
              <a:lnSpc>
                <a:spcPct val="150000"/>
              </a:lnSpc>
              <a:spcBef>
                <a:spcPts val="600"/>
              </a:spcBef>
              <a:spcAft>
                <a:spcPts val="600"/>
              </a:spcAft>
              <a:buNone/>
            </a:pPr>
            <a:r>
              <a:rPr lang="zh-CN" altLang="en-US" sz="2400" b="1" dirty="0">
                <a:solidFill>
                  <a:srgbClr val="0B0201"/>
                </a:solidFill>
              </a:rPr>
              <a:t>      需要标注附加评定参数或（和）加工方法时的标注示例。该图亦为表面粗糙度轮廓各项技术要求在完整图形符号上标注的示例。</a:t>
            </a:r>
            <a:endParaRPr lang="en-US" altLang="zh-CN" sz="2400" b="1" dirty="0">
              <a:solidFill>
                <a:srgbClr val="0B0201"/>
              </a:solidFill>
            </a:endParaRPr>
          </a:p>
          <a:p>
            <a:pPr>
              <a:lnSpc>
                <a:spcPct val="150000"/>
              </a:lnSpc>
              <a:spcBef>
                <a:spcPts val="600"/>
              </a:spcBef>
              <a:spcAft>
                <a:spcPts val="600"/>
              </a:spcAft>
              <a:buNone/>
            </a:pPr>
            <a:endParaRPr lang="en-US" altLang="zh-CN" sz="2000" b="1" dirty="0">
              <a:solidFill>
                <a:srgbClr val="0B0201"/>
              </a:solidFill>
            </a:endParaRPr>
          </a:p>
          <a:p>
            <a:pPr>
              <a:lnSpc>
                <a:spcPct val="150000"/>
              </a:lnSpc>
              <a:spcBef>
                <a:spcPts val="600"/>
              </a:spcBef>
              <a:spcAft>
                <a:spcPts val="600"/>
              </a:spcAft>
              <a:buNone/>
            </a:pPr>
            <a:endParaRPr lang="zh-CN" altLang="en-US" sz="2000" b="1" dirty="0">
              <a:solidFill>
                <a:srgbClr val="0B0201"/>
              </a:solidFill>
            </a:endParaRPr>
          </a:p>
          <a:p>
            <a:pPr eaLnBrk="1" hangingPunct="1">
              <a:lnSpc>
                <a:spcPct val="150000"/>
              </a:lnSpc>
              <a:buFont typeface="Wingdings" panose="05000000000000000000" pitchFamily="2" charset="2"/>
              <a:buNone/>
            </a:pPr>
            <a:endParaRPr lang="en-US" altLang="zh-CN" sz="2400" b="1" dirty="0">
              <a:solidFill>
                <a:srgbClr val="961B0E"/>
              </a:solidFill>
            </a:endParaRPr>
          </a:p>
          <a:p>
            <a:pPr eaLnBrk="1" hangingPunct="1">
              <a:lnSpc>
                <a:spcPct val="150000"/>
              </a:lnSpc>
              <a:buFont typeface="Wingdings" panose="05000000000000000000" pitchFamily="2" charset="2"/>
              <a:buNone/>
            </a:pPr>
            <a:r>
              <a:rPr lang="en-US" altLang="zh-CN" sz="2400" b="1" dirty="0">
                <a:solidFill>
                  <a:srgbClr val="961B0E"/>
                </a:solidFill>
              </a:rPr>
              <a:t>      7.  </a:t>
            </a:r>
            <a:r>
              <a:rPr lang="zh-CN" altLang="en-US" sz="2400" b="1" dirty="0">
                <a:solidFill>
                  <a:srgbClr val="961B0E"/>
                </a:solidFill>
              </a:rPr>
              <a:t>加工余量的标注</a:t>
            </a:r>
            <a:r>
              <a:rPr lang="zh-CN" altLang="en-US" sz="1400" b="1" dirty="0">
                <a:solidFill>
                  <a:srgbClr val="0B0201"/>
                </a:solidFill>
              </a:rPr>
              <a:t>                                                       </a:t>
            </a:r>
            <a:endParaRPr lang="en-US" altLang="zh-CN" sz="1400" b="1" dirty="0">
              <a:solidFill>
                <a:srgbClr val="0B0201"/>
              </a:solidFill>
            </a:endParaRPr>
          </a:p>
        </p:txBody>
      </p:sp>
      <p:pic>
        <p:nvPicPr>
          <p:cNvPr id="28676"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09889" y="5127754"/>
            <a:ext cx="2591777" cy="1600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8" name="Picture 6" descr="5-1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79623" y="2451194"/>
            <a:ext cx="4452257" cy="215662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a:extLst>
              <a:ext uri="{FF2B5EF4-FFF2-40B4-BE49-F238E27FC236}">
                <a16:creationId xmlns:a16="http://schemas.microsoft.com/office/drawing/2014/main" id="{02DF305C-1665-4270-AD15-7AAA3CA00A89}"/>
              </a:ext>
            </a:extLst>
          </p:cNvPr>
          <p:cNvSpPr txBox="1">
            <a:spLocks noChangeArrowheads="1"/>
          </p:cNvSpPr>
          <p:nvPr/>
        </p:nvSpPr>
        <p:spPr>
          <a:xfrm>
            <a:off x="731520" y="106595"/>
            <a:ext cx="7325165" cy="66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85000" lnSpcReduction="10000"/>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defTabSz="914400" eaLnBrk="0" fontAlgn="base" hangingPunct="0">
              <a:spcAft>
                <a:spcPct val="0"/>
              </a:spcAft>
            </a:pPr>
            <a:r>
              <a:rPr lang="en-US" altLang="zh-CN" sz="3200" b="1" kern="0" dirty="0">
                <a:solidFill>
                  <a:schemeClr val="tx2"/>
                </a:solidFill>
              </a:rPr>
              <a:t>§4  </a:t>
            </a:r>
            <a:r>
              <a:rPr lang="zh-CN" altLang="en-US" sz="3200" b="1" kern="0" dirty="0">
                <a:solidFill>
                  <a:schemeClr val="tx2"/>
                </a:solidFill>
              </a:rPr>
              <a:t>表面粗糙度轮廓技术要求在零件图上的标注</a:t>
            </a:r>
          </a:p>
        </p:txBody>
      </p:sp>
    </p:spTree>
    <p:extLst>
      <p:ext uri="{BB962C8B-B14F-4D97-AF65-F5344CB8AC3E}">
        <p14:creationId xmlns:p14="http://schemas.microsoft.com/office/powerpoint/2010/main" val="32406794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Grp="1" noChangeArrowheads="1"/>
          </p:cNvSpPr>
          <p:nvPr>
            <p:ph type="body" idx="1"/>
          </p:nvPr>
        </p:nvSpPr>
        <p:spPr>
          <a:xfrm>
            <a:off x="215787" y="1031944"/>
            <a:ext cx="8789964" cy="581057"/>
          </a:xfrm>
          <a:noFill/>
        </p:spPr>
        <p:txBody>
          <a:bodyPr wrap="square">
            <a:spAutoFit/>
          </a:bodyPr>
          <a:lstStyle/>
          <a:p>
            <a:pPr eaLnBrk="1" hangingPunct="1">
              <a:lnSpc>
                <a:spcPct val="150000"/>
              </a:lnSpc>
              <a:buFont typeface="Wingdings" panose="05000000000000000000" pitchFamily="2" charset="2"/>
              <a:buNone/>
            </a:pPr>
            <a:r>
              <a:rPr lang="zh-CN" altLang="en-US" sz="2400" b="1" dirty="0">
                <a:solidFill>
                  <a:srgbClr val="961B0E"/>
                </a:solidFill>
              </a:rPr>
              <a:t>标注示例</a:t>
            </a:r>
            <a:r>
              <a:rPr lang="zh-CN" altLang="en-US" sz="1400" b="1" dirty="0">
                <a:solidFill>
                  <a:srgbClr val="0B0201"/>
                </a:solidFill>
              </a:rPr>
              <a:t>                                            </a:t>
            </a:r>
            <a:endParaRPr lang="en-US" altLang="zh-CN" sz="1400" b="1" dirty="0">
              <a:solidFill>
                <a:srgbClr val="0B0201"/>
              </a:solidFill>
            </a:endParaRPr>
          </a:p>
        </p:txBody>
      </p:sp>
      <p:sp>
        <p:nvSpPr>
          <p:cNvPr id="6" name="Rectangle 2">
            <a:extLst>
              <a:ext uri="{FF2B5EF4-FFF2-40B4-BE49-F238E27FC236}">
                <a16:creationId xmlns:a16="http://schemas.microsoft.com/office/drawing/2014/main" id="{02DF305C-1665-4270-AD15-7AAA3CA00A89}"/>
              </a:ext>
            </a:extLst>
          </p:cNvPr>
          <p:cNvSpPr txBox="1">
            <a:spLocks noChangeArrowheads="1"/>
          </p:cNvSpPr>
          <p:nvPr/>
        </p:nvSpPr>
        <p:spPr>
          <a:xfrm>
            <a:off x="731520" y="106595"/>
            <a:ext cx="7325165" cy="66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85000" lnSpcReduction="10000"/>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defTabSz="914400" eaLnBrk="0" fontAlgn="base" hangingPunct="0">
              <a:spcAft>
                <a:spcPct val="0"/>
              </a:spcAft>
            </a:pPr>
            <a:r>
              <a:rPr lang="en-US" altLang="zh-CN" sz="3200" b="1" kern="0" dirty="0">
                <a:solidFill>
                  <a:schemeClr val="tx2"/>
                </a:solidFill>
              </a:rPr>
              <a:t>§4  </a:t>
            </a:r>
            <a:r>
              <a:rPr lang="zh-CN" altLang="en-US" sz="3200" b="1" kern="0" dirty="0">
                <a:solidFill>
                  <a:schemeClr val="tx2"/>
                </a:solidFill>
              </a:rPr>
              <a:t>表面粗糙度轮廓技术要求在零件图上的标注</a:t>
            </a:r>
          </a:p>
        </p:txBody>
      </p:sp>
      <p:pic>
        <p:nvPicPr>
          <p:cNvPr id="3" name="图片 2">
            <a:extLst>
              <a:ext uri="{FF2B5EF4-FFF2-40B4-BE49-F238E27FC236}">
                <a16:creationId xmlns:a16="http://schemas.microsoft.com/office/drawing/2014/main" id="{10D879FF-737D-4E3E-9780-93DCA1E67C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0865" y="1031944"/>
            <a:ext cx="9350095" cy="5580457"/>
          </a:xfrm>
          <a:prstGeom prst="rect">
            <a:avLst/>
          </a:prstGeom>
        </p:spPr>
      </p:pic>
    </p:spTree>
    <p:extLst>
      <p:ext uri="{BB962C8B-B14F-4D97-AF65-F5344CB8AC3E}">
        <p14:creationId xmlns:p14="http://schemas.microsoft.com/office/powerpoint/2010/main" val="6591995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Grp="1" noChangeArrowheads="1"/>
          </p:cNvSpPr>
          <p:nvPr>
            <p:ph type="body" idx="1"/>
          </p:nvPr>
        </p:nvSpPr>
        <p:spPr>
          <a:xfrm>
            <a:off x="215787" y="1031944"/>
            <a:ext cx="8789964" cy="581057"/>
          </a:xfrm>
          <a:noFill/>
        </p:spPr>
        <p:txBody>
          <a:bodyPr wrap="square">
            <a:spAutoFit/>
          </a:bodyPr>
          <a:lstStyle/>
          <a:p>
            <a:pPr eaLnBrk="1" hangingPunct="1">
              <a:lnSpc>
                <a:spcPct val="150000"/>
              </a:lnSpc>
              <a:buFont typeface="Wingdings" panose="05000000000000000000" pitchFamily="2" charset="2"/>
              <a:buNone/>
            </a:pPr>
            <a:r>
              <a:rPr lang="zh-CN" altLang="en-US" sz="2400" b="1" dirty="0">
                <a:solidFill>
                  <a:srgbClr val="961B0E"/>
                </a:solidFill>
              </a:rPr>
              <a:t>标注示例</a:t>
            </a:r>
            <a:r>
              <a:rPr lang="zh-CN" altLang="en-US" sz="1400" b="1" dirty="0">
                <a:solidFill>
                  <a:srgbClr val="0B0201"/>
                </a:solidFill>
              </a:rPr>
              <a:t>                                            </a:t>
            </a:r>
            <a:endParaRPr lang="en-US" altLang="zh-CN" sz="1400" b="1" dirty="0">
              <a:solidFill>
                <a:srgbClr val="0B0201"/>
              </a:solidFill>
            </a:endParaRPr>
          </a:p>
        </p:txBody>
      </p:sp>
      <p:sp>
        <p:nvSpPr>
          <p:cNvPr id="6" name="Rectangle 2">
            <a:extLst>
              <a:ext uri="{FF2B5EF4-FFF2-40B4-BE49-F238E27FC236}">
                <a16:creationId xmlns:a16="http://schemas.microsoft.com/office/drawing/2014/main" id="{02DF305C-1665-4270-AD15-7AAA3CA00A89}"/>
              </a:ext>
            </a:extLst>
          </p:cNvPr>
          <p:cNvSpPr txBox="1">
            <a:spLocks noChangeArrowheads="1"/>
          </p:cNvSpPr>
          <p:nvPr/>
        </p:nvSpPr>
        <p:spPr>
          <a:xfrm>
            <a:off x="731520" y="106595"/>
            <a:ext cx="7325165" cy="66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85000" lnSpcReduction="10000"/>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defTabSz="914400" eaLnBrk="0" fontAlgn="base" hangingPunct="0">
              <a:spcAft>
                <a:spcPct val="0"/>
              </a:spcAft>
            </a:pPr>
            <a:r>
              <a:rPr lang="en-US" altLang="zh-CN" sz="3200" b="1" kern="0" dirty="0">
                <a:solidFill>
                  <a:schemeClr val="tx2"/>
                </a:solidFill>
              </a:rPr>
              <a:t>§4  </a:t>
            </a:r>
            <a:r>
              <a:rPr lang="zh-CN" altLang="en-US" sz="3200" b="1" kern="0" dirty="0">
                <a:solidFill>
                  <a:schemeClr val="tx2"/>
                </a:solidFill>
              </a:rPr>
              <a:t>表面粗糙度轮廓技术要求在零件图上的标注</a:t>
            </a:r>
          </a:p>
        </p:txBody>
      </p:sp>
      <p:pic>
        <p:nvPicPr>
          <p:cNvPr id="4" name="图片 3">
            <a:extLst>
              <a:ext uri="{FF2B5EF4-FFF2-40B4-BE49-F238E27FC236}">
                <a16:creationId xmlns:a16="http://schemas.microsoft.com/office/drawing/2014/main" id="{D769B747-9822-4C4B-A80B-0E1893BD9C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1326" y="1108509"/>
            <a:ext cx="9932980" cy="5642896"/>
          </a:xfrm>
          <a:prstGeom prst="rect">
            <a:avLst/>
          </a:prstGeom>
        </p:spPr>
      </p:pic>
    </p:spTree>
    <p:extLst>
      <p:ext uri="{BB962C8B-B14F-4D97-AF65-F5344CB8AC3E}">
        <p14:creationId xmlns:p14="http://schemas.microsoft.com/office/powerpoint/2010/main" val="38574222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Grp="1" noChangeArrowheads="1"/>
          </p:cNvSpPr>
          <p:nvPr>
            <p:ph type="body" idx="1"/>
          </p:nvPr>
        </p:nvSpPr>
        <p:spPr>
          <a:xfrm>
            <a:off x="215787" y="1031944"/>
            <a:ext cx="8789964" cy="581057"/>
          </a:xfrm>
          <a:noFill/>
        </p:spPr>
        <p:txBody>
          <a:bodyPr wrap="square">
            <a:spAutoFit/>
          </a:bodyPr>
          <a:lstStyle/>
          <a:p>
            <a:pPr eaLnBrk="1" hangingPunct="1">
              <a:lnSpc>
                <a:spcPct val="150000"/>
              </a:lnSpc>
              <a:buFont typeface="Wingdings" panose="05000000000000000000" pitchFamily="2" charset="2"/>
              <a:buNone/>
            </a:pPr>
            <a:r>
              <a:rPr lang="zh-CN" altLang="en-US" sz="2400" b="1" dirty="0">
                <a:solidFill>
                  <a:srgbClr val="961B0E"/>
                </a:solidFill>
              </a:rPr>
              <a:t>标注示例</a:t>
            </a:r>
            <a:r>
              <a:rPr lang="zh-CN" altLang="en-US" sz="1400" b="1" dirty="0">
                <a:solidFill>
                  <a:srgbClr val="0B0201"/>
                </a:solidFill>
              </a:rPr>
              <a:t>                                            </a:t>
            </a:r>
            <a:endParaRPr lang="en-US" altLang="zh-CN" sz="1400" b="1" dirty="0">
              <a:solidFill>
                <a:srgbClr val="0B0201"/>
              </a:solidFill>
            </a:endParaRPr>
          </a:p>
        </p:txBody>
      </p:sp>
      <p:sp>
        <p:nvSpPr>
          <p:cNvPr id="6" name="Rectangle 2">
            <a:extLst>
              <a:ext uri="{FF2B5EF4-FFF2-40B4-BE49-F238E27FC236}">
                <a16:creationId xmlns:a16="http://schemas.microsoft.com/office/drawing/2014/main" id="{02DF305C-1665-4270-AD15-7AAA3CA00A89}"/>
              </a:ext>
            </a:extLst>
          </p:cNvPr>
          <p:cNvSpPr txBox="1">
            <a:spLocks noChangeArrowheads="1"/>
          </p:cNvSpPr>
          <p:nvPr/>
        </p:nvSpPr>
        <p:spPr>
          <a:xfrm>
            <a:off x="731520" y="106595"/>
            <a:ext cx="7325165" cy="66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85000" lnSpcReduction="10000"/>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defTabSz="914400" eaLnBrk="0" fontAlgn="base" hangingPunct="0">
              <a:spcAft>
                <a:spcPct val="0"/>
              </a:spcAft>
            </a:pPr>
            <a:r>
              <a:rPr lang="en-US" altLang="zh-CN" sz="3200" b="1" kern="0" dirty="0">
                <a:solidFill>
                  <a:schemeClr val="tx2"/>
                </a:solidFill>
              </a:rPr>
              <a:t>§4  </a:t>
            </a:r>
            <a:r>
              <a:rPr lang="zh-CN" altLang="en-US" sz="3200" b="1" kern="0" dirty="0">
                <a:solidFill>
                  <a:schemeClr val="tx2"/>
                </a:solidFill>
              </a:rPr>
              <a:t>表面粗糙度轮廓技术要求在零件图上的标注</a:t>
            </a:r>
          </a:p>
        </p:txBody>
      </p:sp>
      <p:pic>
        <p:nvPicPr>
          <p:cNvPr id="3" name="图片 2">
            <a:extLst>
              <a:ext uri="{FF2B5EF4-FFF2-40B4-BE49-F238E27FC236}">
                <a16:creationId xmlns:a16="http://schemas.microsoft.com/office/drawing/2014/main" id="{A9287B75-0024-418A-B91B-5E4B9B4FFB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0843" y="895130"/>
            <a:ext cx="9540597" cy="5874534"/>
          </a:xfrm>
          <a:prstGeom prst="rect">
            <a:avLst/>
          </a:prstGeom>
        </p:spPr>
      </p:pic>
    </p:spTree>
    <p:extLst>
      <p:ext uri="{BB962C8B-B14F-4D97-AF65-F5344CB8AC3E}">
        <p14:creationId xmlns:p14="http://schemas.microsoft.com/office/powerpoint/2010/main" val="3085680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p:cNvSpPr>
            <a:spLocks noGrp="1" noChangeArrowheads="1"/>
          </p:cNvSpPr>
          <p:nvPr>
            <p:ph type="body" idx="1"/>
          </p:nvPr>
        </p:nvSpPr>
        <p:spPr>
          <a:xfrm>
            <a:off x="215787" y="1031944"/>
            <a:ext cx="8789964" cy="581057"/>
          </a:xfrm>
          <a:noFill/>
        </p:spPr>
        <p:txBody>
          <a:bodyPr wrap="square">
            <a:spAutoFit/>
          </a:bodyPr>
          <a:lstStyle/>
          <a:p>
            <a:pPr eaLnBrk="1" hangingPunct="1">
              <a:lnSpc>
                <a:spcPct val="150000"/>
              </a:lnSpc>
              <a:buFont typeface="Wingdings" panose="05000000000000000000" pitchFamily="2" charset="2"/>
              <a:buNone/>
            </a:pPr>
            <a:r>
              <a:rPr lang="zh-CN" altLang="en-US" sz="2400" b="1" dirty="0">
                <a:solidFill>
                  <a:srgbClr val="961B0E"/>
                </a:solidFill>
              </a:rPr>
              <a:t>标注示例</a:t>
            </a:r>
            <a:r>
              <a:rPr lang="zh-CN" altLang="en-US" sz="1400" b="1" dirty="0">
                <a:solidFill>
                  <a:srgbClr val="0B0201"/>
                </a:solidFill>
              </a:rPr>
              <a:t>                                            </a:t>
            </a:r>
            <a:endParaRPr lang="en-US" altLang="zh-CN" sz="1400" b="1" dirty="0">
              <a:solidFill>
                <a:srgbClr val="0B0201"/>
              </a:solidFill>
            </a:endParaRPr>
          </a:p>
        </p:txBody>
      </p:sp>
      <p:sp>
        <p:nvSpPr>
          <p:cNvPr id="6" name="Rectangle 2">
            <a:extLst>
              <a:ext uri="{FF2B5EF4-FFF2-40B4-BE49-F238E27FC236}">
                <a16:creationId xmlns:a16="http://schemas.microsoft.com/office/drawing/2014/main" id="{02DF305C-1665-4270-AD15-7AAA3CA00A89}"/>
              </a:ext>
            </a:extLst>
          </p:cNvPr>
          <p:cNvSpPr txBox="1">
            <a:spLocks noChangeArrowheads="1"/>
          </p:cNvSpPr>
          <p:nvPr/>
        </p:nvSpPr>
        <p:spPr>
          <a:xfrm>
            <a:off x="731520" y="106595"/>
            <a:ext cx="7325165" cy="66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85000" lnSpcReduction="10000"/>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defTabSz="914400" eaLnBrk="0" fontAlgn="base" hangingPunct="0">
              <a:spcAft>
                <a:spcPct val="0"/>
              </a:spcAft>
            </a:pPr>
            <a:r>
              <a:rPr lang="en-US" altLang="zh-CN" sz="3200" b="1" kern="0" dirty="0">
                <a:solidFill>
                  <a:schemeClr val="tx2"/>
                </a:solidFill>
              </a:rPr>
              <a:t>§4  </a:t>
            </a:r>
            <a:r>
              <a:rPr lang="zh-CN" altLang="en-US" sz="3200" b="1" kern="0" dirty="0">
                <a:solidFill>
                  <a:schemeClr val="tx2"/>
                </a:solidFill>
              </a:rPr>
              <a:t>表面粗糙度轮廓技术要求在零件图上的标注</a:t>
            </a:r>
          </a:p>
        </p:txBody>
      </p:sp>
      <p:pic>
        <p:nvPicPr>
          <p:cNvPr id="3" name="图片 2">
            <a:extLst>
              <a:ext uri="{FF2B5EF4-FFF2-40B4-BE49-F238E27FC236}">
                <a16:creationId xmlns:a16="http://schemas.microsoft.com/office/drawing/2014/main" id="{E90D9CA4-6031-47E5-B4C2-C14E9ECC14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1308" y="910371"/>
            <a:ext cx="9833971" cy="5947169"/>
          </a:xfrm>
          <a:prstGeom prst="rect">
            <a:avLst/>
          </a:prstGeom>
        </p:spPr>
      </p:pic>
    </p:spTree>
    <p:extLst>
      <p:ext uri="{BB962C8B-B14F-4D97-AF65-F5344CB8AC3E}">
        <p14:creationId xmlns:p14="http://schemas.microsoft.com/office/powerpoint/2010/main" val="33039582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172330" y="934666"/>
            <a:ext cx="10998590" cy="1079500"/>
          </a:xfrm>
        </p:spPr>
        <p:txBody>
          <a:bodyPr/>
          <a:lstStyle/>
          <a:p>
            <a:pPr marL="457200" indent="-457200" algn="l">
              <a:spcBef>
                <a:spcPct val="20000"/>
              </a:spcBef>
              <a:spcAft>
                <a:spcPts val="1200"/>
              </a:spcAft>
            </a:pPr>
            <a:r>
              <a:rPr lang="en-US" altLang="zh-CN" sz="3200" b="1" dirty="0">
                <a:solidFill>
                  <a:srgbClr val="C00000"/>
                </a:solidFill>
                <a:latin typeface="+mn-lt"/>
                <a:ea typeface="+mn-ea"/>
                <a:cs typeface="+mn-cs"/>
              </a:rPr>
              <a:t> </a:t>
            </a:r>
            <a:r>
              <a:rPr lang="zh-CN" altLang="en-US" sz="3200" b="1" dirty="0">
                <a:solidFill>
                  <a:srgbClr val="C00000"/>
                </a:solidFill>
                <a:latin typeface="+mn-lt"/>
                <a:ea typeface="+mn-ea"/>
                <a:cs typeface="+mn-cs"/>
              </a:rPr>
              <a:t>三、表面粗糙度轮廓代号在零件图标注的规定和方法</a:t>
            </a:r>
          </a:p>
        </p:txBody>
      </p:sp>
      <p:sp>
        <p:nvSpPr>
          <p:cNvPr id="29699" name="Rectangle 3"/>
          <p:cNvSpPr>
            <a:spLocks noGrp="1" noChangeArrowheads="1"/>
          </p:cNvSpPr>
          <p:nvPr>
            <p:ph type="body" idx="1"/>
          </p:nvPr>
        </p:nvSpPr>
        <p:spPr>
          <a:xfrm>
            <a:off x="172330" y="2311182"/>
            <a:ext cx="11506200" cy="4156075"/>
          </a:xfrm>
        </p:spPr>
        <p:txBody>
          <a:bodyPr>
            <a:normAutofit fontScale="85000" lnSpcReduction="10000"/>
          </a:bodyPr>
          <a:lstStyle/>
          <a:p>
            <a:pPr eaLnBrk="1" hangingPunct="1">
              <a:buFont typeface="Wingdings" panose="05000000000000000000" pitchFamily="2" charset="2"/>
              <a:buNone/>
            </a:pPr>
            <a:r>
              <a:rPr lang="en-US" altLang="zh-CN" sz="4200" b="1" dirty="0">
                <a:solidFill>
                  <a:srgbClr val="C00000"/>
                </a:solidFill>
              </a:rPr>
              <a:t>     1. </a:t>
            </a:r>
            <a:r>
              <a:rPr lang="zh-CN" altLang="en-US" sz="4200" b="1" dirty="0">
                <a:solidFill>
                  <a:srgbClr val="C00000"/>
                </a:solidFill>
              </a:rPr>
              <a:t>一般规定</a:t>
            </a:r>
            <a:endParaRPr lang="en-US" altLang="zh-CN" sz="4200" b="1" dirty="0">
              <a:solidFill>
                <a:srgbClr val="C00000"/>
              </a:solidFill>
            </a:endParaRPr>
          </a:p>
          <a:p>
            <a:pPr eaLnBrk="1" hangingPunct="1">
              <a:buFont typeface="Wingdings" panose="05000000000000000000" pitchFamily="2" charset="2"/>
              <a:buNone/>
            </a:pPr>
            <a:endParaRPr lang="zh-CN" altLang="en-US" sz="1050" b="1" dirty="0">
              <a:solidFill>
                <a:srgbClr val="C00000"/>
              </a:solidFill>
            </a:endParaRPr>
          </a:p>
          <a:p>
            <a:pPr marL="720000" lvl="2">
              <a:lnSpc>
                <a:spcPct val="150000"/>
              </a:lnSpc>
              <a:buFont typeface="Wingdings" panose="05000000000000000000" pitchFamily="2" charset="2"/>
              <a:buChar char="ü"/>
            </a:pPr>
            <a:r>
              <a:rPr lang="zh-CN" altLang="en-US" b="1" dirty="0">
                <a:solidFill>
                  <a:srgbClr val="0B0201"/>
                </a:solidFill>
              </a:rPr>
              <a:t>粗糙度代号尽可能标注在注了相应的尺寸及其极限偏差的同一视图上。</a:t>
            </a:r>
          </a:p>
          <a:p>
            <a:pPr marL="720000" lvl="2">
              <a:lnSpc>
                <a:spcPct val="150000"/>
              </a:lnSpc>
              <a:buFont typeface="Wingdings" panose="05000000000000000000" pitchFamily="2" charset="2"/>
              <a:buChar char="ü"/>
            </a:pPr>
            <a:r>
              <a:rPr lang="zh-CN" altLang="en-US" b="1" dirty="0">
                <a:solidFill>
                  <a:srgbClr val="0B0201"/>
                </a:solidFill>
              </a:rPr>
              <a:t>粗糙度代号上的各种符号和数字的注写和读取方向应与尺寸的注写和读取方向一致。</a:t>
            </a:r>
          </a:p>
          <a:p>
            <a:pPr marL="720000" lvl="2">
              <a:lnSpc>
                <a:spcPct val="150000"/>
              </a:lnSpc>
              <a:buFont typeface="Wingdings" panose="05000000000000000000" pitchFamily="2" charset="2"/>
              <a:buChar char="ü"/>
            </a:pPr>
            <a:r>
              <a:rPr lang="zh-CN" altLang="en-US" b="1" dirty="0">
                <a:solidFill>
                  <a:srgbClr val="FF0000"/>
                </a:solidFill>
              </a:rPr>
              <a:t>粗糙度代号的尖端必须从材料外指向并接触零件表面。</a:t>
            </a:r>
          </a:p>
          <a:p>
            <a:pPr eaLnBrk="1" hangingPunct="1">
              <a:buFont typeface="Wingdings" panose="05000000000000000000" pitchFamily="2" charset="2"/>
              <a:buNone/>
            </a:pPr>
            <a:r>
              <a:rPr lang="zh-CN" altLang="en-US" sz="4400" b="1" dirty="0">
                <a:solidFill>
                  <a:srgbClr val="0B0201"/>
                </a:solidFill>
              </a:rPr>
              <a:t>      </a:t>
            </a:r>
          </a:p>
        </p:txBody>
      </p:sp>
      <p:sp>
        <p:nvSpPr>
          <p:cNvPr id="5" name="Rectangle 2">
            <a:extLst>
              <a:ext uri="{FF2B5EF4-FFF2-40B4-BE49-F238E27FC236}">
                <a16:creationId xmlns:a16="http://schemas.microsoft.com/office/drawing/2014/main" id="{8F35F6D8-5720-4405-AEEE-395854BE8093}"/>
              </a:ext>
            </a:extLst>
          </p:cNvPr>
          <p:cNvSpPr txBox="1">
            <a:spLocks noChangeArrowheads="1"/>
          </p:cNvSpPr>
          <p:nvPr/>
        </p:nvSpPr>
        <p:spPr>
          <a:xfrm>
            <a:off x="731520" y="106595"/>
            <a:ext cx="7325165" cy="66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85000" lnSpcReduction="10000"/>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defTabSz="914400" eaLnBrk="0" fontAlgn="base" hangingPunct="0">
              <a:spcAft>
                <a:spcPct val="0"/>
              </a:spcAft>
            </a:pPr>
            <a:r>
              <a:rPr lang="en-US" altLang="zh-CN" sz="3200" b="1" kern="0" dirty="0">
                <a:solidFill>
                  <a:schemeClr val="tx2"/>
                </a:solidFill>
              </a:rPr>
              <a:t>§4  </a:t>
            </a:r>
            <a:r>
              <a:rPr lang="zh-CN" altLang="en-US" sz="3200" b="1" kern="0" dirty="0">
                <a:solidFill>
                  <a:schemeClr val="tx2"/>
                </a:solidFill>
              </a:rPr>
              <a:t>表面粗糙度轮廓技术要求在零件图上的标注</a:t>
            </a:r>
          </a:p>
        </p:txBody>
      </p:sp>
    </p:spTree>
    <p:extLst>
      <p:ext uri="{BB962C8B-B14F-4D97-AF65-F5344CB8AC3E}">
        <p14:creationId xmlns:p14="http://schemas.microsoft.com/office/powerpoint/2010/main" val="41267222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type="body" idx="1"/>
          </p:nvPr>
        </p:nvSpPr>
        <p:spPr>
          <a:xfrm>
            <a:off x="202809" y="1302093"/>
            <a:ext cx="9472246" cy="5995487"/>
          </a:xfrm>
          <a:noFill/>
        </p:spPr>
        <p:txBody>
          <a:bodyPr wrap="square">
            <a:spAutoFit/>
          </a:bodyPr>
          <a:lstStyle/>
          <a:p>
            <a:pPr eaLnBrk="1" hangingPunct="1">
              <a:lnSpc>
                <a:spcPct val="80000"/>
              </a:lnSpc>
              <a:buFont typeface="Wingdings" panose="05000000000000000000" pitchFamily="2" charset="2"/>
              <a:buNone/>
            </a:pPr>
            <a:r>
              <a:rPr lang="en-US" altLang="zh-CN" sz="2800" b="1" dirty="0">
                <a:solidFill>
                  <a:srgbClr val="C00000"/>
                </a:solidFill>
              </a:rPr>
              <a:t>   2.  </a:t>
            </a:r>
            <a:r>
              <a:rPr lang="zh-CN" altLang="en-US" sz="2800" b="1" dirty="0">
                <a:solidFill>
                  <a:srgbClr val="C00000"/>
                </a:solidFill>
              </a:rPr>
              <a:t>常规标注方法</a:t>
            </a:r>
          </a:p>
          <a:p>
            <a:pPr eaLnBrk="1" hangingPunct="1">
              <a:lnSpc>
                <a:spcPct val="80000"/>
              </a:lnSpc>
              <a:buFont typeface="Wingdings" panose="05000000000000000000" pitchFamily="2" charset="2"/>
              <a:buNone/>
            </a:pPr>
            <a:r>
              <a:rPr lang="zh-CN" altLang="en-US" b="1" dirty="0">
                <a:solidFill>
                  <a:srgbClr val="0B0201"/>
                </a:solidFill>
              </a:rPr>
              <a:t>     </a:t>
            </a:r>
            <a:r>
              <a:rPr lang="zh-CN" altLang="en-US" sz="4000" b="1" dirty="0">
                <a:solidFill>
                  <a:srgbClr val="0B0201"/>
                </a:solidFill>
                <a:latin typeface="宋体" panose="02010600030101010101" pitchFamily="2" charset="-122"/>
              </a:rPr>
              <a:t>   </a:t>
            </a:r>
          </a:p>
          <a:p>
            <a:pPr eaLnBrk="1" hangingPunct="1">
              <a:lnSpc>
                <a:spcPct val="80000"/>
              </a:lnSpc>
              <a:buFont typeface="Wingdings" panose="05000000000000000000" pitchFamily="2" charset="2"/>
              <a:buNone/>
            </a:pPr>
            <a:r>
              <a:rPr lang="zh-CN" altLang="en-US" b="1" dirty="0">
                <a:solidFill>
                  <a:srgbClr val="0B0201"/>
                </a:solidFill>
                <a:latin typeface="宋体" panose="02010600030101010101" pitchFamily="2" charset="-122"/>
              </a:rPr>
              <a:t>         </a:t>
            </a:r>
          </a:p>
          <a:p>
            <a:pPr eaLnBrk="1" hangingPunct="1">
              <a:lnSpc>
                <a:spcPct val="80000"/>
              </a:lnSpc>
              <a:buFont typeface="Wingdings" panose="05000000000000000000" pitchFamily="2" charset="2"/>
              <a:buNone/>
            </a:pPr>
            <a:r>
              <a:rPr lang="zh-CN" altLang="en-US" b="1" dirty="0">
                <a:solidFill>
                  <a:srgbClr val="0B0201"/>
                </a:solidFill>
                <a:latin typeface="宋体" panose="02010600030101010101" pitchFamily="2" charset="-122"/>
              </a:rPr>
              <a:t>          </a:t>
            </a:r>
          </a:p>
          <a:p>
            <a:pPr eaLnBrk="1" hangingPunct="1">
              <a:lnSpc>
                <a:spcPct val="80000"/>
              </a:lnSpc>
              <a:buFont typeface="Wingdings" panose="05000000000000000000" pitchFamily="2" charset="2"/>
              <a:buNone/>
            </a:pPr>
            <a:endParaRPr lang="zh-CN" altLang="en-US" b="1" dirty="0">
              <a:solidFill>
                <a:srgbClr val="0B0201"/>
              </a:solidFill>
              <a:latin typeface="宋体" panose="02010600030101010101" pitchFamily="2" charset="-122"/>
            </a:endParaRPr>
          </a:p>
          <a:p>
            <a:pPr eaLnBrk="1" hangingPunct="1">
              <a:lnSpc>
                <a:spcPct val="80000"/>
              </a:lnSpc>
              <a:buFont typeface="Wingdings" panose="05000000000000000000" pitchFamily="2" charset="2"/>
              <a:buNone/>
            </a:pPr>
            <a:endParaRPr lang="zh-CN" altLang="en-US" b="1" dirty="0">
              <a:solidFill>
                <a:srgbClr val="0B0201"/>
              </a:solidFill>
              <a:latin typeface="宋体" panose="02010600030101010101" pitchFamily="2" charset="-122"/>
            </a:endParaRPr>
          </a:p>
          <a:p>
            <a:pPr eaLnBrk="1" hangingPunct="1">
              <a:lnSpc>
                <a:spcPct val="80000"/>
              </a:lnSpc>
              <a:buFont typeface="Wingdings" panose="05000000000000000000" pitchFamily="2" charset="2"/>
              <a:buNone/>
            </a:pPr>
            <a:endParaRPr lang="zh-CN" altLang="en-US" b="1" dirty="0">
              <a:solidFill>
                <a:srgbClr val="0B0201"/>
              </a:solidFill>
              <a:latin typeface="宋体" panose="02010600030101010101" pitchFamily="2" charset="-122"/>
            </a:endParaRPr>
          </a:p>
          <a:p>
            <a:pPr eaLnBrk="1" hangingPunct="1">
              <a:lnSpc>
                <a:spcPct val="80000"/>
              </a:lnSpc>
              <a:buFont typeface="Wingdings" panose="05000000000000000000" pitchFamily="2" charset="2"/>
              <a:buNone/>
            </a:pPr>
            <a:endParaRPr lang="zh-CN" altLang="en-US" b="1" dirty="0">
              <a:solidFill>
                <a:srgbClr val="0B0201"/>
              </a:solidFill>
              <a:latin typeface="宋体" panose="02010600030101010101" pitchFamily="2" charset="-122"/>
            </a:endParaRPr>
          </a:p>
          <a:p>
            <a:pPr eaLnBrk="1" hangingPunct="1">
              <a:lnSpc>
                <a:spcPct val="80000"/>
              </a:lnSpc>
              <a:buFont typeface="Wingdings" panose="05000000000000000000" pitchFamily="2" charset="2"/>
              <a:buNone/>
            </a:pPr>
            <a:r>
              <a:rPr lang="zh-CN" altLang="en-US" b="1" dirty="0">
                <a:solidFill>
                  <a:srgbClr val="0B0201"/>
                </a:solidFill>
                <a:latin typeface="宋体" panose="02010600030101010101" pitchFamily="2" charset="-122"/>
              </a:rPr>
              <a:t>            </a:t>
            </a:r>
          </a:p>
          <a:p>
            <a:pPr eaLnBrk="1" hangingPunct="1">
              <a:lnSpc>
                <a:spcPct val="80000"/>
              </a:lnSpc>
              <a:buFont typeface="Wingdings" panose="05000000000000000000" pitchFamily="2" charset="2"/>
              <a:buNone/>
            </a:pPr>
            <a:r>
              <a:rPr lang="zh-CN" altLang="en-US" sz="2000" b="1" dirty="0">
                <a:solidFill>
                  <a:srgbClr val="0B0201"/>
                </a:solidFill>
                <a:latin typeface="宋体" panose="02010600030101010101" pitchFamily="2" charset="-122"/>
              </a:rPr>
              <a:t>                             </a:t>
            </a:r>
            <a:endParaRPr lang="en-US" altLang="zh-CN" sz="2000" b="1" dirty="0">
              <a:solidFill>
                <a:srgbClr val="0B0201"/>
              </a:solidFill>
              <a:latin typeface="宋体" panose="02010600030101010101" pitchFamily="2" charset="-122"/>
            </a:endParaRPr>
          </a:p>
        </p:txBody>
      </p:sp>
      <p:pic>
        <p:nvPicPr>
          <p:cNvPr id="3072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811" y="2041499"/>
            <a:ext cx="11198377" cy="4587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E2025E2F-28A8-45FE-8318-79AE68B723A3}"/>
              </a:ext>
            </a:extLst>
          </p:cNvPr>
          <p:cNvSpPr txBox="1">
            <a:spLocks noChangeArrowheads="1"/>
          </p:cNvSpPr>
          <p:nvPr/>
        </p:nvSpPr>
        <p:spPr>
          <a:xfrm>
            <a:off x="731520" y="106595"/>
            <a:ext cx="7325165" cy="66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85000" lnSpcReduction="10000"/>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defTabSz="914400" eaLnBrk="0" fontAlgn="base" hangingPunct="0">
              <a:spcAft>
                <a:spcPct val="0"/>
              </a:spcAft>
            </a:pPr>
            <a:r>
              <a:rPr lang="en-US" altLang="zh-CN" sz="3200" b="1" kern="0" dirty="0">
                <a:solidFill>
                  <a:schemeClr val="tx2"/>
                </a:solidFill>
              </a:rPr>
              <a:t>§4  </a:t>
            </a:r>
            <a:r>
              <a:rPr lang="zh-CN" altLang="en-US" sz="3200" b="1" kern="0" dirty="0">
                <a:solidFill>
                  <a:schemeClr val="tx2"/>
                </a:solidFill>
              </a:rPr>
              <a:t>表面粗糙度轮廓技术要求在零件图上的标注</a:t>
            </a:r>
          </a:p>
        </p:txBody>
      </p:sp>
    </p:spTree>
    <p:extLst>
      <p:ext uri="{BB962C8B-B14F-4D97-AF65-F5344CB8AC3E}">
        <p14:creationId xmlns:p14="http://schemas.microsoft.com/office/powerpoint/2010/main" val="3761009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body" idx="1"/>
          </p:nvPr>
        </p:nvSpPr>
        <p:spPr>
          <a:xfrm>
            <a:off x="2590800" y="765176"/>
            <a:ext cx="7772400" cy="6602961"/>
          </a:xfrm>
          <a:noFill/>
        </p:spPr>
        <p:txBody>
          <a:bodyPr>
            <a:spAutoFit/>
          </a:bodyPr>
          <a:lstStyle/>
          <a:p>
            <a:pPr eaLnBrk="1" hangingPunct="1">
              <a:buFont typeface="Wingdings" panose="05000000000000000000" pitchFamily="2" charset="2"/>
              <a:buNone/>
            </a:pPr>
            <a:r>
              <a:rPr lang="en-US" altLang="zh-CN" sz="4400" b="1" dirty="0">
                <a:solidFill>
                  <a:srgbClr val="0B0201"/>
                </a:solidFill>
              </a:rPr>
              <a:t> </a:t>
            </a:r>
            <a:endParaRPr lang="en-US" altLang="zh-CN" b="1" dirty="0">
              <a:solidFill>
                <a:srgbClr val="0B0201"/>
              </a:solidFill>
              <a:latin typeface="宋体" panose="02010600030101010101" pitchFamily="2" charset="-122"/>
            </a:endParaRPr>
          </a:p>
          <a:p>
            <a:pPr eaLnBrk="1" hangingPunct="1">
              <a:buFont typeface="Wingdings" panose="05000000000000000000" pitchFamily="2" charset="2"/>
              <a:buNone/>
            </a:pPr>
            <a:r>
              <a:rPr lang="en-US" altLang="zh-CN" sz="4000" b="1" dirty="0">
                <a:solidFill>
                  <a:srgbClr val="0B0201"/>
                </a:solidFill>
                <a:latin typeface="宋体" panose="02010600030101010101" pitchFamily="2" charset="-122"/>
              </a:rPr>
              <a:t>   </a:t>
            </a:r>
          </a:p>
          <a:p>
            <a:pPr eaLnBrk="1" hangingPunct="1">
              <a:buFont typeface="Wingdings" panose="05000000000000000000" pitchFamily="2" charset="2"/>
              <a:buNone/>
            </a:pPr>
            <a:r>
              <a:rPr lang="en-US" altLang="zh-CN" b="1" dirty="0">
                <a:solidFill>
                  <a:srgbClr val="0B0201"/>
                </a:solidFill>
                <a:latin typeface="宋体" panose="02010600030101010101" pitchFamily="2" charset="-122"/>
              </a:rPr>
              <a:t>         </a:t>
            </a:r>
          </a:p>
          <a:p>
            <a:pPr eaLnBrk="1" hangingPunct="1">
              <a:buFont typeface="Wingdings" panose="05000000000000000000" pitchFamily="2" charset="2"/>
              <a:buNone/>
            </a:pPr>
            <a:r>
              <a:rPr lang="en-US" altLang="zh-CN" b="1" dirty="0">
                <a:solidFill>
                  <a:srgbClr val="0B0201"/>
                </a:solidFill>
                <a:latin typeface="宋体" panose="02010600030101010101" pitchFamily="2" charset="-122"/>
              </a:rPr>
              <a:t>          </a:t>
            </a:r>
          </a:p>
          <a:p>
            <a:pPr eaLnBrk="1" hangingPunct="1">
              <a:buFont typeface="Wingdings" panose="05000000000000000000" pitchFamily="2" charset="2"/>
              <a:buNone/>
            </a:pPr>
            <a:endParaRPr lang="en-US" altLang="zh-CN" b="1" dirty="0">
              <a:solidFill>
                <a:srgbClr val="0B0201"/>
              </a:solidFill>
              <a:latin typeface="宋体" panose="02010600030101010101" pitchFamily="2" charset="-122"/>
            </a:endParaRPr>
          </a:p>
          <a:p>
            <a:pPr eaLnBrk="1" hangingPunct="1">
              <a:buFont typeface="Wingdings" panose="05000000000000000000" pitchFamily="2" charset="2"/>
              <a:buNone/>
            </a:pPr>
            <a:endParaRPr lang="en-US" altLang="zh-CN" b="1" dirty="0">
              <a:solidFill>
                <a:srgbClr val="0B0201"/>
              </a:solidFill>
              <a:latin typeface="宋体" panose="02010600030101010101" pitchFamily="2" charset="-122"/>
            </a:endParaRPr>
          </a:p>
          <a:p>
            <a:pPr eaLnBrk="1" hangingPunct="1">
              <a:buFont typeface="Wingdings" panose="05000000000000000000" pitchFamily="2" charset="2"/>
              <a:buNone/>
            </a:pPr>
            <a:endParaRPr lang="en-US" altLang="zh-CN" b="1" dirty="0">
              <a:solidFill>
                <a:srgbClr val="0B0201"/>
              </a:solidFill>
              <a:latin typeface="宋体" panose="02010600030101010101" pitchFamily="2" charset="-122"/>
            </a:endParaRPr>
          </a:p>
          <a:p>
            <a:pPr eaLnBrk="1" hangingPunct="1">
              <a:buFont typeface="Wingdings" panose="05000000000000000000" pitchFamily="2" charset="2"/>
              <a:buNone/>
            </a:pPr>
            <a:endParaRPr lang="en-US" altLang="zh-CN" b="1" dirty="0">
              <a:solidFill>
                <a:srgbClr val="0B0201"/>
              </a:solidFill>
              <a:latin typeface="宋体" panose="02010600030101010101" pitchFamily="2" charset="-122"/>
            </a:endParaRPr>
          </a:p>
          <a:p>
            <a:pPr eaLnBrk="1" hangingPunct="1">
              <a:buFont typeface="Wingdings" panose="05000000000000000000" pitchFamily="2" charset="2"/>
              <a:buNone/>
            </a:pPr>
            <a:r>
              <a:rPr lang="en-US" altLang="zh-CN" sz="2000" b="1" dirty="0">
                <a:solidFill>
                  <a:srgbClr val="0B0201"/>
                </a:solidFill>
                <a:latin typeface="宋体" panose="02010600030101010101" pitchFamily="2" charset="-122"/>
              </a:rPr>
              <a:t>                    </a:t>
            </a:r>
            <a:endParaRPr lang="en-US" altLang="zh-CN" sz="4000" b="1" dirty="0">
              <a:solidFill>
                <a:srgbClr val="0B0201"/>
              </a:solidFill>
              <a:latin typeface="宋体" panose="02010600030101010101" pitchFamily="2" charset="-122"/>
            </a:endParaRPr>
          </a:p>
        </p:txBody>
      </p:sp>
      <p:pic>
        <p:nvPicPr>
          <p:cNvPr id="3174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87" y="1963464"/>
            <a:ext cx="5688013" cy="385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91E7136F-37B5-4BEF-A6E3-4B1F2BA9B915}"/>
              </a:ext>
            </a:extLst>
          </p:cNvPr>
          <p:cNvSpPr txBox="1">
            <a:spLocks noChangeArrowheads="1"/>
          </p:cNvSpPr>
          <p:nvPr/>
        </p:nvSpPr>
        <p:spPr>
          <a:xfrm>
            <a:off x="731520" y="106595"/>
            <a:ext cx="7325165" cy="66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85000" lnSpcReduction="10000"/>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defTabSz="914400" eaLnBrk="0" fontAlgn="base" hangingPunct="0">
              <a:spcAft>
                <a:spcPct val="0"/>
              </a:spcAft>
            </a:pPr>
            <a:r>
              <a:rPr lang="en-US" altLang="zh-CN" sz="3200" b="1" kern="0" dirty="0">
                <a:solidFill>
                  <a:schemeClr val="tx2"/>
                </a:solidFill>
              </a:rPr>
              <a:t>§4  </a:t>
            </a:r>
            <a:r>
              <a:rPr lang="zh-CN" altLang="en-US" sz="3200" b="1" kern="0" dirty="0">
                <a:solidFill>
                  <a:schemeClr val="tx2"/>
                </a:solidFill>
              </a:rPr>
              <a:t>表面粗糙度轮廓技术要求在零件图上的标注</a:t>
            </a:r>
          </a:p>
        </p:txBody>
      </p:sp>
      <p:pic>
        <p:nvPicPr>
          <p:cNvPr id="6" name="Picture 4">
            <a:extLst>
              <a:ext uri="{FF2B5EF4-FFF2-40B4-BE49-F238E27FC236}">
                <a16:creationId xmlns:a16="http://schemas.microsoft.com/office/drawing/2014/main" id="{7A5AFF81-CFFE-4F4E-895A-D38291943E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3557" y="1963464"/>
            <a:ext cx="4743799" cy="3859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1561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384298" y="106595"/>
            <a:ext cx="7672387" cy="66821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defTabSz="914400" eaLnBrk="0" fontAlgn="base" hangingPunct="0">
              <a:spcAft>
                <a:spcPct val="0"/>
              </a:spcAft>
            </a:pPr>
            <a:r>
              <a:rPr lang="en-US" altLang="zh-CN" sz="3200" b="1" kern="0" dirty="0">
                <a:solidFill>
                  <a:schemeClr val="tx2"/>
                </a:solidFill>
              </a:rPr>
              <a:t>   §1  </a:t>
            </a:r>
            <a:r>
              <a:rPr lang="zh-CN" altLang="en-US" sz="3200" b="1" kern="0" dirty="0">
                <a:solidFill>
                  <a:schemeClr val="tx2"/>
                </a:solidFill>
              </a:rPr>
              <a:t>表面粗糙度轮廓的基本概念</a:t>
            </a:r>
          </a:p>
        </p:txBody>
      </p:sp>
      <p:sp>
        <p:nvSpPr>
          <p:cNvPr id="7172" name="Rectangle 3"/>
          <p:cNvSpPr>
            <a:spLocks noGrp="1" noChangeArrowheads="1"/>
          </p:cNvSpPr>
          <p:nvPr>
            <p:ph type="body" idx="1"/>
          </p:nvPr>
        </p:nvSpPr>
        <p:spPr>
          <a:xfrm>
            <a:off x="0" y="1181416"/>
            <a:ext cx="10344345" cy="736284"/>
          </a:xfrm>
        </p:spPr>
        <p:txBody>
          <a:bodyPr>
            <a:normAutofit/>
          </a:bodyPr>
          <a:lstStyle/>
          <a:p>
            <a:pPr eaLnBrk="1" hangingPunct="1">
              <a:lnSpc>
                <a:spcPct val="90000"/>
              </a:lnSpc>
              <a:buFont typeface="Wingdings" panose="05000000000000000000" pitchFamily="2" charset="2"/>
              <a:buNone/>
            </a:pPr>
            <a:r>
              <a:rPr lang="en-US" altLang="zh-CN" b="1" dirty="0">
                <a:solidFill>
                  <a:srgbClr val="961B0E"/>
                </a:solidFill>
              </a:rPr>
              <a:t> </a:t>
            </a:r>
            <a:r>
              <a:rPr lang="zh-CN" altLang="en-US" b="1" dirty="0">
                <a:solidFill>
                  <a:srgbClr val="961B0E"/>
                </a:solidFill>
              </a:rPr>
              <a:t>表面粗糙度的界定</a:t>
            </a:r>
            <a:r>
              <a:rPr lang="zh-CN" altLang="en-US" sz="2400" b="1" dirty="0">
                <a:solidFill>
                  <a:srgbClr val="961B0E"/>
                </a:solidFill>
              </a:rPr>
              <a:t>  </a:t>
            </a:r>
            <a:endParaRPr lang="en-US" altLang="zh-CN" sz="2400" b="1" dirty="0">
              <a:solidFill>
                <a:srgbClr val="961B0E"/>
              </a:solidFill>
            </a:endParaRPr>
          </a:p>
        </p:txBody>
      </p:sp>
      <p:pic>
        <p:nvPicPr>
          <p:cNvPr id="4" name="图片 3">
            <a:extLst>
              <a:ext uri="{FF2B5EF4-FFF2-40B4-BE49-F238E27FC236}">
                <a16:creationId xmlns:a16="http://schemas.microsoft.com/office/drawing/2014/main" id="{8A8B2F65-07EC-4348-9E12-FC7F7FA1C3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1756" y="1917700"/>
            <a:ext cx="10453003" cy="4843382"/>
          </a:xfrm>
          <a:prstGeom prst="rect">
            <a:avLst/>
          </a:prstGeom>
        </p:spPr>
      </p:pic>
    </p:spTree>
    <p:extLst>
      <p:ext uri="{BB962C8B-B14F-4D97-AF65-F5344CB8AC3E}">
        <p14:creationId xmlns:p14="http://schemas.microsoft.com/office/powerpoint/2010/main" val="1467717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type="body" idx="1"/>
          </p:nvPr>
        </p:nvSpPr>
        <p:spPr>
          <a:xfrm>
            <a:off x="2590800" y="1125538"/>
            <a:ext cx="7772400" cy="5091112"/>
          </a:xfrm>
        </p:spPr>
        <p:txBody>
          <a:bodyPr>
            <a:normAutofit fontScale="92500" lnSpcReduction="20000"/>
          </a:bodyPr>
          <a:lstStyle/>
          <a:p>
            <a:pPr eaLnBrk="1" hangingPunct="1">
              <a:buFont typeface="Wingdings" panose="05000000000000000000" pitchFamily="2" charset="2"/>
              <a:buNone/>
            </a:pPr>
            <a:endParaRPr lang="en-US" altLang="zh-CN" b="1" dirty="0">
              <a:solidFill>
                <a:srgbClr val="0B0201"/>
              </a:solidFill>
              <a:latin typeface="宋体" panose="02010600030101010101" pitchFamily="2" charset="-122"/>
            </a:endParaRPr>
          </a:p>
          <a:p>
            <a:pPr eaLnBrk="1" hangingPunct="1">
              <a:buFont typeface="Wingdings" panose="05000000000000000000" pitchFamily="2" charset="2"/>
              <a:buNone/>
            </a:pPr>
            <a:endParaRPr lang="en-US" altLang="zh-CN" b="1" dirty="0">
              <a:solidFill>
                <a:srgbClr val="0B0201"/>
              </a:solidFill>
              <a:latin typeface="宋体" panose="02010600030101010101" pitchFamily="2" charset="-122"/>
            </a:endParaRPr>
          </a:p>
          <a:p>
            <a:pPr eaLnBrk="1" hangingPunct="1">
              <a:buFont typeface="Wingdings" panose="05000000000000000000" pitchFamily="2" charset="2"/>
              <a:buNone/>
            </a:pPr>
            <a:endParaRPr lang="en-US" altLang="zh-CN" b="1" dirty="0">
              <a:solidFill>
                <a:srgbClr val="0B0201"/>
              </a:solidFill>
              <a:latin typeface="宋体" panose="02010600030101010101" pitchFamily="2" charset="-122"/>
            </a:endParaRPr>
          </a:p>
          <a:p>
            <a:pPr eaLnBrk="1" hangingPunct="1">
              <a:buFont typeface="Wingdings" panose="05000000000000000000" pitchFamily="2" charset="2"/>
              <a:buNone/>
            </a:pPr>
            <a:endParaRPr lang="en-US" altLang="zh-CN" b="1" dirty="0">
              <a:solidFill>
                <a:srgbClr val="0B0201"/>
              </a:solidFill>
              <a:latin typeface="宋体" panose="02010600030101010101" pitchFamily="2" charset="-122"/>
            </a:endParaRPr>
          </a:p>
          <a:p>
            <a:pPr eaLnBrk="1" hangingPunct="1">
              <a:buFont typeface="Wingdings" panose="05000000000000000000" pitchFamily="2" charset="2"/>
              <a:buNone/>
            </a:pPr>
            <a:endParaRPr lang="en-US" altLang="zh-CN" b="1" dirty="0">
              <a:solidFill>
                <a:srgbClr val="0B0201"/>
              </a:solidFill>
              <a:latin typeface="宋体" panose="02010600030101010101" pitchFamily="2" charset="-122"/>
            </a:endParaRPr>
          </a:p>
          <a:p>
            <a:pPr eaLnBrk="1" hangingPunct="1">
              <a:buFont typeface="Wingdings" panose="05000000000000000000" pitchFamily="2" charset="2"/>
              <a:buNone/>
            </a:pPr>
            <a:endParaRPr lang="en-US" altLang="zh-CN" b="1" dirty="0">
              <a:solidFill>
                <a:srgbClr val="0B0201"/>
              </a:solidFill>
              <a:latin typeface="宋体" panose="02010600030101010101" pitchFamily="2" charset="-122"/>
            </a:endParaRPr>
          </a:p>
          <a:p>
            <a:pPr eaLnBrk="1" hangingPunct="1">
              <a:buFont typeface="Wingdings" panose="05000000000000000000" pitchFamily="2" charset="2"/>
              <a:buNone/>
            </a:pPr>
            <a:endParaRPr lang="en-US" altLang="zh-CN" b="1" dirty="0">
              <a:solidFill>
                <a:srgbClr val="0B0201"/>
              </a:solidFill>
              <a:latin typeface="宋体" panose="02010600030101010101" pitchFamily="2" charset="-122"/>
            </a:endParaRPr>
          </a:p>
          <a:p>
            <a:pPr eaLnBrk="1" hangingPunct="1">
              <a:buFont typeface="Wingdings" panose="05000000000000000000" pitchFamily="2" charset="2"/>
              <a:buNone/>
            </a:pPr>
            <a:r>
              <a:rPr lang="en-US" altLang="zh-CN" sz="2400" b="1" dirty="0">
                <a:solidFill>
                  <a:srgbClr val="0B0201"/>
                </a:solidFill>
                <a:latin typeface="宋体" panose="02010600030101010101" pitchFamily="2" charset="-122"/>
              </a:rPr>
              <a:t>           </a:t>
            </a:r>
          </a:p>
          <a:p>
            <a:pPr eaLnBrk="1" hangingPunct="1">
              <a:buFont typeface="Wingdings" panose="05000000000000000000" pitchFamily="2" charset="2"/>
              <a:buNone/>
            </a:pPr>
            <a:r>
              <a:rPr lang="en-US" altLang="zh-CN" sz="1600" b="1" dirty="0">
                <a:solidFill>
                  <a:srgbClr val="0B0201"/>
                </a:solidFill>
                <a:latin typeface="宋体" panose="02010600030101010101" pitchFamily="2" charset="-122"/>
              </a:rPr>
              <a:t>                           </a:t>
            </a:r>
            <a:endParaRPr lang="en-US" altLang="zh-CN" b="1" dirty="0">
              <a:solidFill>
                <a:srgbClr val="0B0201"/>
              </a:solidFill>
              <a:latin typeface="宋体" panose="02010600030101010101" pitchFamily="2" charset="-122"/>
            </a:endParaRPr>
          </a:p>
        </p:txBody>
      </p:sp>
      <p:pic>
        <p:nvPicPr>
          <p:cNvPr id="3379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520" y="1593850"/>
            <a:ext cx="10611245" cy="462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5AE77AF4-ACAA-498A-89DF-4A1A3C945830}"/>
              </a:ext>
            </a:extLst>
          </p:cNvPr>
          <p:cNvSpPr txBox="1">
            <a:spLocks noChangeArrowheads="1"/>
          </p:cNvSpPr>
          <p:nvPr/>
        </p:nvSpPr>
        <p:spPr>
          <a:xfrm>
            <a:off x="731520" y="106595"/>
            <a:ext cx="7325165" cy="66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85000" lnSpcReduction="10000"/>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defTabSz="914400" eaLnBrk="0" fontAlgn="base" hangingPunct="0">
              <a:spcAft>
                <a:spcPct val="0"/>
              </a:spcAft>
            </a:pPr>
            <a:r>
              <a:rPr lang="en-US" altLang="zh-CN" sz="3200" b="1" kern="0" dirty="0">
                <a:solidFill>
                  <a:schemeClr val="tx2"/>
                </a:solidFill>
              </a:rPr>
              <a:t>§4  </a:t>
            </a:r>
            <a:r>
              <a:rPr lang="zh-CN" altLang="en-US" sz="3200" b="1" kern="0" dirty="0">
                <a:solidFill>
                  <a:schemeClr val="tx2"/>
                </a:solidFill>
              </a:rPr>
              <a:t>表面粗糙度轮廓技术要求在零件图上的标注</a:t>
            </a:r>
          </a:p>
        </p:txBody>
      </p:sp>
    </p:spTree>
    <p:extLst>
      <p:ext uri="{BB962C8B-B14F-4D97-AF65-F5344CB8AC3E}">
        <p14:creationId xmlns:p14="http://schemas.microsoft.com/office/powerpoint/2010/main" val="11867697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body" idx="1"/>
          </p:nvPr>
        </p:nvSpPr>
        <p:spPr>
          <a:xfrm>
            <a:off x="2590800" y="1125538"/>
            <a:ext cx="7772400" cy="5091112"/>
          </a:xfrm>
        </p:spPr>
        <p:txBody>
          <a:bodyPr/>
          <a:lstStyle/>
          <a:p>
            <a:pPr eaLnBrk="1" hangingPunct="1">
              <a:lnSpc>
                <a:spcPct val="90000"/>
              </a:lnSpc>
              <a:buFont typeface="Wingdings" panose="05000000000000000000" pitchFamily="2" charset="2"/>
              <a:buNone/>
            </a:pPr>
            <a:endParaRPr lang="en-US" altLang="zh-CN" sz="4000" b="1" dirty="0">
              <a:solidFill>
                <a:srgbClr val="0B0201"/>
              </a:solidFill>
              <a:latin typeface="宋体" panose="02010600030101010101" pitchFamily="2" charset="-122"/>
            </a:endParaRPr>
          </a:p>
          <a:p>
            <a:pPr eaLnBrk="1" hangingPunct="1">
              <a:lnSpc>
                <a:spcPct val="90000"/>
              </a:lnSpc>
              <a:buFont typeface="Wingdings" panose="05000000000000000000" pitchFamily="2" charset="2"/>
              <a:buNone/>
            </a:pPr>
            <a:endParaRPr lang="en-US" altLang="zh-CN" sz="4000" b="1" dirty="0">
              <a:solidFill>
                <a:srgbClr val="0B0201"/>
              </a:solidFill>
              <a:latin typeface="宋体" panose="02010600030101010101" pitchFamily="2" charset="-122"/>
            </a:endParaRPr>
          </a:p>
          <a:p>
            <a:pPr eaLnBrk="1" hangingPunct="1">
              <a:lnSpc>
                <a:spcPct val="90000"/>
              </a:lnSpc>
              <a:buFont typeface="Wingdings" panose="05000000000000000000" pitchFamily="2" charset="2"/>
              <a:buNone/>
            </a:pPr>
            <a:endParaRPr lang="en-US" altLang="zh-CN" sz="4000" b="1" dirty="0">
              <a:solidFill>
                <a:srgbClr val="0B0201"/>
              </a:solidFill>
              <a:latin typeface="宋体" panose="02010600030101010101" pitchFamily="2" charset="-122"/>
            </a:endParaRPr>
          </a:p>
          <a:p>
            <a:pPr eaLnBrk="1" hangingPunct="1">
              <a:lnSpc>
                <a:spcPct val="90000"/>
              </a:lnSpc>
              <a:buFont typeface="Wingdings" panose="05000000000000000000" pitchFamily="2" charset="2"/>
              <a:buNone/>
            </a:pPr>
            <a:endParaRPr lang="en-US" altLang="zh-CN" sz="4000" b="1" dirty="0">
              <a:solidFill>
                <a:srgbClr val="0B0201"/>
              </a:solidFill>
              <a:latin typeface="宋体" panose="02010600030101010101" pitchFamily="2" charset="-122"/>
            </a:endParaRPr>
          </a:p>
          <a:p>
            <a:pPr eaLnBrk="1" hangingPunct="1">
              <a:lnSpc>
                <a:spcPct val="90000"/>
              </a:lnSpc>
              <a:buFont typeface="Wingdings" panose="05000000000000000000" pitchFamily="2" charset="2"/>
              <a:buNone/>
            </a:pPr>
            <a:endParaRPr lang="en-US" altLang="zh-CN" sz="4000" b="1" dirty="0">
              <a:solidFill>
                <a:srgbClr val="0B0201"/>
              </a:solidFill>
              <a:latin typeface="宋体" panose="02010600030101010101" pitchFamily="2" charset="-122"/>
            </a:endParaRPr>
          </a:p>
          <a:p>
            <a:pPr eaLnBrk="1" hangingPunct="1">
              <a:lnSpc>
                <a:spcPct val="90000"/>
              </a:lnSpc>
              <a:buFont typeface="Wingdings" panose="05000000000000000000" pitchFamily="2" charset="2"/>
              <a:buNone/>
            </a:pPr>
            <a:endParaRPr lang="en-US" altLang="zh-CN" sz="4000" b="1" dirty="0">
              <a:solidFill>
                <a:srgbClr val="0B0201"/>
              </a:solidFill>
              <a:latin typeface="宋体" panose="02010600030101010101" pitchFamily="2" charset="-122"/>
            </a:endParaRPr>
          </a:p>
          <a:p>
            <a:pPr eaLnBrk="1" hangingPunct="1">
              <a:lnSpc>
                <a:spcPct val="90000"/>
              </a:lnSpc>
              <a:buFont typeface="Wingdings" panose="05000000000000000000" pitchFamily="2" charset="2"/>
              <a:buNone/>
            </a:pPr>
            <a:endParaRPr lang="en-US" altLang="zh-CN" sz="4000" b="1" dirty="0">
              <a:solidFill>
                <a:srgbClr val="0B0201"/>
              </a:solidFill>
              <a:latin typeface="宋体" panose="02010600030101010101" pitchFamily="2" charset="-122"/>
            </a:endParaRPr>
          </a:p>
          <a:p>
            <a:pPr eaLnBrk="1" hangingPunct="1">
              <a:lnSpc>
                <a:spcPct val="90000"/>
              </a:lnSpc>
              <a:buFont typeface="Wingdings" panose="05000000000000000000" pitchFamily="2" charset="2"/>
              <a:buNone/>
            </a:pPr>
            <a:r>
              <a:rPr lang="en-US" altLang="zh-CN" sz="2000" b="1" dirty="0">
                <a:solidFill>
                  <a:srgbClr val="0B0201"/>
                </a:solidFill>
                <a:latin typeface="宋体" panose="02010600030101010101" pitchFamily="2" charset="-122"/>
              </a:rPr>
              <a:t>                      </a:t>
            </a:r>
            <a:endParaRPr lang="en-US" altLang="zh-CN" sz="4000" b="1" dirty="0">
              <a:solidFill>
                <a:srgbClr val="0B0201"/>
              </a:solidFill>
              <a:latin typeface="宋体" panose="02010600030101010101" pitchFamily="2" charset="-122"/>
            </a:endParaRPr>
          </a:p>
        </p:txBody>
      </p:sp>
      <p:pic>
        <p:nvPicPr>
          <p:cNvPr id="3481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50" y="1976951"/>
            <a:ext cx="11058099" cy="3872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6319B77B-5E1C-4483-8896-1989A933C06C}"/>
              </a:ext>
            </a:extLst>
          </p:cNvPr>
          <p:cNvSpPr txBox="1">
            <a:spLocks noChangeArrowheads="1"/>
          </p:cNvSpPr>
          <p:nvPr/>
        </p:nvSpPr>
        <p:spPr>
          <a:xfrm>
            <a:off x="731520" y="106595"/>
            <a:ext cx="7325165" cy="66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85000" lnSpcReduction="10000"/>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defTabSz="914400" eaLnBrk="0" fontAlgn="base" hangingPunct="0">
              <a:spcAft>
                <a:spcPct val="0"/>
              </a:spcAft>
            </a:pPr>
            <a:r>
              <a:rPr lang="en-US" altLang="zh-CN" sz="3200" b="1" kern="0" dirty="0">
                <a:solidFill>
                  <a:schemeClr val="tx2"/>
                </a:solidFill>
              </a:rPr>
              <a:t>§4  </a:t>
            </a:r>
            <a:r>
              <a:rPr lang="zh-CN" altLang="en-US" sz="3200" b="1" kern="0" dirty="0">
                <a:solidFill>
                  <a:schemeClr val="tx2"/>
                </a:solidFill>
              </a:rPr>
              <a:t>表面粗糙度轮廓技术要求在零件图上的标注</a:t>
            </a:r>
          </a:p>
        </p:txBody>
      </p:sp>
    </p:spTree>
    <p:extLst>
      <p:ext uri="{BB962C8B-B14F-4D97-AF65-F5344CB8AC3E}">
        <p14:creationId xmlns:p14="http://schemas.microsoft.com/office/powerpoint/2010/main" val="5447245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p:cNvSpPr>
            <a:spLocks noGrp="1" noChangeArrowheads="1"/>
          </p:cNvSpPr>
          <p:nvPr>
            <p:ph type="body" idx="1"/>
          </p:nvPr>
        </p:nvSpPr>
        <p:spPr>
          <a:xfrm>
            <a:off x="195776" y="1108075"/>
            <a:ext cx="11721904" cy="5332422"/>
          </a:xfrm>
          <a:noFill/>
        </p:spPr>
        <p:txBody>
          <a:bodyPr wrap="square">
            <a:spAutoFit/>
          </a:bodyPr>
          <a:lstStyle/>
          <a:p>
            <a:pPr eaLnBrk="1" hangingPunct="1">
              <a:lnSpc>
                <a:spcPct val="90000"/>
              </a:lnSpc>
              <a:buFont typeface="Wingdings" panose="05000000000000000000" pitchFamily="2" charset="2"/>
              <a:buNone/>
            </a:pPr>
            <a:r>
              <a:rPr lang="en-US" altLang="zh-CN" sz="2800" b="1" dirty="0">
                <a:solidFill>
                  <a:srgbClr val="C00000"/>
                </a:solidFill>
              </a:rPr>
              <a:t>    3.  </a:t>
            </a:r>
            <a:r>
              <a:rPr lang="zh-CN" altLang="en-US" sz="2800" b="1" dirty="0">
                <a:solidFill>
                  <a:srgbClr val="C00000"/>
                </a:solidFill>
              </a:rPr>
              <a:t>简化标注的规定方法</a:t>
            </a:r>
          </a:p>
          <a:p>
            <a:pPr eaLnBrk="1" hangingPunct="1">
              <a:lnSpc>
                <a:spcPct val="150000"/>
              </a:lnSpc>
              <a:buFont typeface="Wingdings" panose="05000000000000000000" pitchFamily="2" charset="2"/>
              <a:buNone/>
            </a:pPr>
            <a:r>
              <a:rPr lang="zh-CN" altLang="en-US" sz="2800" b="1" dirty="0">
                <a:solidFill>
                  <a:srgbClr val="0B0201"/>
                </a:solidFill>
              </a:rPr>
              <a:t>     </a:t>
            </a:r>
            <a:r>
              <a:rPr lang="zh-CN" altLang="en-US" sz="2400" b="1" dirty="0">
                <a:solidFill>
                  <a:srgbClr val="0B0201"/>
                </a:solidFill>
                <a:latin typeface="宋体" panose="02010600030101010101" pitchFamily="2" charset="-122"/>
              </a:rPr>
              <a:t> 当零件的某些表面</a:t>
            </a:r>
            <a:r>
              <a:rPr lang="zh-CN" altLang="en-US" sz="2400" b="1" dirty="0"/>
              <a:t>（或多数表面）</a:t>
            </a:r>
            <a:r>
              <a:rPr lang="zh-CN" altLang="en-US" sz="2400" b="1" dirty="0">
                <a:solidFill>
                  <a:srgbClr val="0B0201"/>
                </a:solidFill>
                <a:latin typeface="宋体" panose="02010600030101010101" pitchFamily="2" charset="-122"/>
              </a:rPr>
              <a:t>具有相同的技术要求时，对这些表面的技术要求可以用特定符号，统一标注在零件图的标题栏附近，省略对这些表面分别标注。</a:t>
            </a:r>
          </a:p>
          <a:p>
            <a:pPr eaLnBrk="1" hangingPunct="1">
              <a:lnSpc>
                <a:spcPct val="90000"/>
              </a:lnSpc>
              <a:buFont typeface="Wingdings" panose="05000000000000000000" pitchFamily="2" charset="2"/>
              <a:buNone/>
            </a:pPr>
            <a:endParaRPr lang="zh-CN" altLang="en-US" sz="2400" b="1" dirty="0">
              <a:solidFill>
                <a:srgbClr val="0B0201"/>
              </a:solidFill>
              <a:latin typeface="宋体" panose="02010600030101010101" pitchFamily="2" charset="-122"/>
            </a:endParaRPr>
          </a:p>
          <a:p>
            <a:pPr eaLnBrk="1" hangingPunct="1">
              <a:lnSpc>
                <a:spcPct val="90000"/>
              </a:lnSpc>
              <a:buFont typeface="Wingdings" panose="05000000000000000000" pitchFamily="2" charset="2"/>
              <a:buNone/>
            </a:pPr>
            <a:endParaRPr lang="zh-CN" altLang="en-US" sz="2400" b="1" dirty="0">
              <a:solidFill>
                <a:srgbClr val="0B0201"/>
              </a:solidFill>
              <a:latin typeface="宋体" panose="02010600030101010101" pitchFamily="2" charset="-122"/>
            </a:endParaRPr>
          </a:p>
          <a:p>
            <a:pPr eaLnBrk="1" hangingPunct="1">
              <a:lnSpc>
                <a:spcPct val="90000"/>
              </a:lnSpc>
              <a:buFont typeface="Wingdings" panose="05000000000000000000" pitchFamily="2" charset="2"/>
              <a:buNone/>
            </a:pPr>
            <a:endParaRPr lang="en-US" altLang="zh-CN" sz="2000" b="1" dirty="0">
              <a:solidFill>
                <a:srgbClr val="0B0201"/>
              </a:solidFill>
              <a:latin typeface="宋体" panose="02010600030101010101" pitchFamily="2" charset="-122"/>
            </a:endParaRPr>
          </a:p>
          <a:p>
            <a:pPr eaLnBrk="1" hangingPunct="1">
              <a:lnSpc>
                <a:spcPct val="90000"/>
              </a:lnSpc>
              <a:buFont typeface="Wingdings" panose="05000000000000000000" pitchFamily="2" charset="2"/>
              <a:buNone/>
            </a:pPr>
            <a:endParaRPr lang="en-US" altLang="zh-CN" sz="2000" b="1" dirty="0">
              <a:solidFill>
                <a:srgbClr val="0B0201"/>
              </a:solidFill>
              <a:latin typeface="宋体" panose="02010600030101010101" pitchFamily="2" charset="-122"/>
            </a:endParaRPr>
          </a:p>
          <a:p>
            <a:pPr eaLnBrk="1" hangingPunct="1">
              <a:lnSpc>
                <a:spcPct val="90000"/>
              </a:lnSpc>
              <a:buFont typeface="Wingdings" panose="05000000000000000000" pitchFamily="2" charset="2"/>
              <a:buNone/>
            </a:pPr>
            <a:endParaRPr lang="en-US" altLang="zh-CN" sz="2000" b="1" dirty="0">
              <a:solidFill>
                <a:srgbClr val="0B0201"/>
              </a:solidFill>
              <a:latin typeface="宋体" panose="02010600030101010101" pitchFamily="2" charset="-122"/>
            </a:endParaRPr>
          </a:p>
          <a:p>
            <a:pPr eaLnBrk="1" hangingPunct="1">
              <a:lnSpc>
                <a:spcPct val="90000"/>
              </a:lnSpc>
              <a:buFont typeface="Wingdings" panose="05000000000000000000" pitchFamily="2" charset="2"/>
              <a:buNone/>
            </a:pPr>
            <a:endParaRPr lang="zh-CN" altLang="en-US" sz="2000" b="1" dirty="0">
              <a:solidFill>
                <a:srgbClr val="0B0201"/>
              </a:solidFill>
              <a:latin typeface="宋体" panose="02010600030101010101" pitchFamily="2" charset="-122"/>
            </a:endParaRPr>
          </a:p>
          <a:p>
            <a:pPr eaLnBrk="1" hangingPunct="1">
              <a:lnSpc>
                <a:spcPct val="90000"/>
              </a:lnSpc>
              <a:buFont typeface="Wingdings" panose="05000000000000000000" pitchFamily="2" charset="2"/>
              <a:buNone/>
            </a:pPr>
            <a:endParaRPr lang="zh-CN" altLang="en-US" sz="2000" b="1" dirty="0">
              <a:solidFill>
                <a:srgbClr val="0B0201"/>
              </a:solidFill>
              <a:latin typeface="宋体" panose="02010600030101010101" pitchFamily="2" charset="-122"/>
            </a:endParaRPr>
          </a:p>
          <a:p>
            <a:pPr eaLnBrk="1" hangingPunct="1">
              <a:lnSpc>
                <a:spcPct val="90000"/>
              </a:lnSpc>
              <a:buFont typeface="Wingdings" panose="05000000000000000000" pitchFamily="2" charset="2"/>
              <a:buNone/>
            </a:pPr>
            <a:r>
              <a:rPr lang="zh-CN" altLang="en-US" sz="2000" b="1" dirty="0">
                <a:solidFill>
                  <a:srgbClr val="0B0201"/>
                </a:solidFill>
                <a:latin typeface="宋体" panose="02010600030101010101" pitchFamily="2" charset="-122"/>
              </a:rPr>
              <a:t>                                    </a:t>
            </a:r>
          </a:p>
          <a:p>
            <a:pPr eaLnBrk="1" hangingPunct="1">
              <a:lnSpc>
                <a:spcPct val="90000"/>
              </a:lnSpc>
              <a:buFont typeface="Wingdings" panose="05000000000000000000" pitchFamily="2" charset="2"/>
              <a:buNone/>
            </a:pPr>
            <a:r>
              <a:rPr lang="zh-CN" altLang="en-US" sz="1600" b="1" dirty="0">
                <a:solidFill>
                  <a:srgbClr val="0B0201"/>
                </a:solidFill>
                <a:latin typeface="宋体" panose="02010600030101010101" pitchFamily="2" charset="-122"/>
              </a:rPr>
              <a:t>                             </a:t>
            </a:r>
            <a:r>
              <a:rPr lang="en-US" altLang="zh-CN" b="1" dirty="0">
                <a:solidFill>
                  <a:srgbClr val="0B0201"/>
                </a:solidFill>
                <a:latin typeface="宋体" panose="02010600030101010101" pitchFamily="2" charset="-122"/>
              </a:rPr>
              <a:t> </a:t>
            </a:r>
          </a:p>
        </p:txBody>
      </p:sp>
      <p:pic>
        <p:nvPicPr>
          <p:cNvPr id="3584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2167" y="3531578"/>
            <a:ext cx="4464050" cy="298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a:extLst>
              <a:ext uri="{FF2B5EF4-FFF2-40B4-BE49-F238E27FC236}">
                <a16:creationId xmlns:a16="http://schemas.microsoft.com/office/drawing/2014/main" id="{55750853-AF96-4871-989C-2352CB3F47FF}"/>
              </a:ext>
            </a:extLst>
          </p:cNvPr>
          <p:cNvSpPr txBox="1">
            <a:spLocks noChangeArrowheads="1"/>
          </p:cNvSpPr>
          <p:nvPr/>
        </p:nvSpPr>
        <p:spPr>
          <a:xfrm>
            <a:off x="731520" y="106595"/>
            <a:ext cx="7325165" cy="66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fontScale="85000" lnSpcReduction="10000"/>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defTabSz="914400" eaLnBrk="0" fontAlgn="base" hangingPunct="0">
              <a:spcAft>
                <a:spcPct val="0"/>
              </a:spcAft>
            </a:pPr>
            <a:r>
              <a:rPr lang="en-US" altLang="zh-CN" sz="3200" b="1" kern="0" dirty="0">
                <a:solidFill>
                  <a:schemeClr val="tx2"/>
                </a:solidFill>
              </a:rPr>
              <a:t>§4  </a:t>
            </a:r>
            <a:r>
              <a:rPr lang="zh-CN" altLang="en-US" sz="3200" b="1" kern="0" dirty="0">
                <a:solidFill>
                  <a:schemeClr val="tx2"/>
                </a:solidFill>
              </a:rPr>
              <a:t>表面粗糙度轮廓技术要求在零件图上的标注</a:t>
            </a:r>
          </a:p>
        </p:txBody>
      </p:sp>
    </p:spTree>
    <p:extLst>
      <p:ext uri="{BB962C8B-B14F-4D97-AF65-F5344CB8AC3E}">
        <p14:creationId xmlns:p14="http://schemas.microsoft.com/office/powerpoint/2010/main" val="41856810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形状 18"/>
          <p:cNvSpPr/>
          <p:nvPr/>
        </p:nvSpPr>
        <p:spPr>
          <a:xfrm rot="18958199">
            <a:off x="10948234" y="2345971"/>
            <a:ext cx="617256" cy="617256"/>
          </a:xfrm>
          <a:custGeom>
            <a:avLst/>
            <a:gdLst>
              <a:gd name="connsiteX0" fmla="*/ 638672 w 2160240"/>
              <a:gd name="connsiteY0" fmla="*/ 411048 h 2160240"/>
              <a:gd name="connsiteX1" fmla="*/ 417942 w 2160240"/>
              <a:gd name="connsiteY1" fmla="*/ 631778 h 2160240"/>
              <a:gd name="connsiteX2" fmla="*/ 417942 w 2160240"/>
              <a:gd name="connsiteY2" fmla="*/ 1514674 h 2160240"/>
              <a:gd name="connsiteX3" fmla="*/ 638672 w 2160240"/>
              <a:gd name="connsiteY3" fmla="*/ 1735404 h 2160240"/>
              <a:gd name="connsiteX4" fmla="*/ 1521568 w 2160240"/>
              <a:gd name="connsiteY4" fmla="*/ 1735404 h 2160240"/>
              <a:gd name="connsiteX5" fmla="*/ 1742298 w 2160240"/>
              <a:gd name="connsiteY5" fmla="*/ 1514674 h 2160240"/>
              <a:gd name="connsiteX6" fmla="*/ 1742298 w 2160240"/>
              <a:gd name="connsiteY6" fmla="*/ 631778 h 2160240"/>
              <a:gd name="connsiteX7" fmla="*/ 1521568 w 2160240"/>
              <a:gd name="connsiteY7" fmla="*/ 411048 h 2160240"/>
              <a:gd name="connsiteX8" fmla="*/ 360047 w 2160240"/>
              <a:gd name="connsiteY8" fmla="*/ 0 h 2160240"/>
              <a:gd name="connsiteX9" fmla="*/ 1800193 w 2160240"/>
              <a:gd name="connsiteY9" fmla="*/ 0 h 2160240"/>
              <a:gd name="connsiteX10" fmla="*/ 2160240 w 2160240"/>
              <a:gd name="connsiteY10" fmla="*/ 360047 h 2160240"/>
              <a:gd name="connsiteX11" fmla="*/ 2160240 w 2160240"/>
              <a:gd name="connsiteY11" fmla="*/ 1800193 h 2160240"/>
              <a:gd name="connsiteX12" fmla="*/ 1800193 w 2160240"/>
              <a:gd name="connsiteY12" fmla="*/ 2160240 h 2160240"/>
              <a:gd name="connsiteX13" fmla="*/ 360047 w 2160240"/>
              <a:gd name="connsiteY13" fmla="*/ 2160240 h 2160240"/>
              <a:gd name="connsiteX14" fmla="*/ 0 w 2160240"/>
              <a:gd name="connsiteY14" fmla="*/ 1800193 h 2160240"/>
              <a:gd name="connsiteX15" fmla="*/ 0 w 2160240"/>
              <a:gd name="connsiteY15" fmla="*/ 360047 h 2160240"/>
              <a:gd name="connsiteX16" fmla="*/ 360047 w 2160240"/>
              <a:gd name="connsiteY16" fmla="*/ 0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0240" h="2160240">
                <a:moveTo>
                  <a:pt x="638672" y="411048"/>
                </a:moveTo>
                <a:cubicBezTo>
                  <a:pt x="516766" y="411048"/>
                  <a:pt x="417942" y="509872"/>
                  <a:pt x="417942" y="631778"/>
                </a:cubicBezTo>
                <a:lnTo>
                  <a:pt x="417942" y="1514674"/>
                </a:lnTo>
                <a:cubicBezTo>
                  <a:pt x="417942" y="1636580"/>
                  <a:pt x="516766" y="1735404"/>
                  <a:pt x="638672" y="1735404"/>
                </a:cubicBezTo>
                <a:lnTo>
                  <a:pt x="1521568" y="1735404"/>
                </a:lnTo>
                <a:cubicBezTo>
                  <a:pt x="1643474" y="1735404"/>
                  <a:pt x="1742298" y="1636580"/>
                  <a:pt x="1742298" y="1514674"/>
                </a:cubicBezTo>
                <a:lnTo>
                  <a:pt x="1742298" y="631778"/>
                </a:lnTo>
                <a:cubicBezTo>
                  <a:pt x="1742298" y="509872"/>
                  <a:pt x="1643474" y="411048"/>
                  <a:pt x="1521568" y="411048"/>
                </a:cubicBezTo>
                <a:close/>
                <a:moveTo>
                  <a:pt x="360047" y="0"/>
                </a:moveTo>
                <a:lnTo>
                  <a:pt x="1800193" y="0"/>
                </a:lnTo>
                <a:cubicBezTo>
                  <a:pt x="1999041" y="0"/>
                  <a:pt x="2160240" y="161199"/>
                  <a:pt x="2160240" y="360047"/>
                </a:cubicBezTo>
                <a:lnTo>
                  <a:pt x="2160240" y="1800193"/>
                </a:lnTo>
                <a:cubicBezTo>
                  <a:pt x="2160240" y="1999041"/>
                  <a:pt x="1999041" y="2160240"/>
                  <a:pt x="1800193" y="2160240"/>
                </a:cubicBezTo>
                <a:lnTo>
                  <a:pt x="360047" y="2160240"/>
                </a:lnTo>
                <a:cubicBezTo>
                  <a:pt x="161199" y="2160240"/>
                  <a:pt x="0" y="1999041"/>
                  <a:pt x="0" y="1800193"/>
                </a:cubicBezTo>
                <a:lnTo>
                  <a:pt x="0" y="360047"/>
                </a:lnTo>
                <a:cubicBezTo>
                  <a:pt x="0" y="161199"/>
                  <a:pt x="161199" y="0"/>
                  <a:pt x="360047" y="0"/>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2" name="图片 11">
            <a:extLst>
              <a:ext uri="{FF2B5EF4-FFF2-40B4-BE49-F238E27FC236}">
                <a16:creationId xmlns:a16="http://schemas.microsoft.com/office/drawing/2014/main" id="{3EE0F365-9706-42AD-A5AA-C7B0B2B3749C}"/>
              </a:ext>
            </a:extLst>
          </p:cNvPr>
          <p:cNvPicPr>
            <a:picLocks noChangeAspect="1"/>
          </p:cNvPicPr>
          <p:nvPr/>
        </p:nvPicPr>
        <p:blipFill>
          <a:blip r:embed="rId3"/>
          <a:stretch>
            <a:fillRect/>
          </a:stretch>
        </p:blipFill>
        <p:spPr>
          <a:xfrm>
            <a:off x="0" y="-25713"/>
            <a:ext cx="12192000" cy="2273085"/>
          </a:xfrm>
          <a:prstGeom prst="rect">
            <a:avLst/>
          </a:prstGeom>
        </p:spPr>
      </p:pic>
      <p:sp>
        <p:nvSpPr>
          <p:cNvPr id="13" name="Rectangle 5">
            <a:extLst>
              <a:ext uri="{FF2B5EF4-FFF2-40B4-BE49-F238E27FC236}">
                <a16:creationId xmlns:a16="http://schemas.microsoft.com/office/drawing/2014/main" id="{C1AB420E-8503-4EAA-978D-EDD7612064B1}"/>
              </a:ext>
            </a:extLst>
          </p:cNvPr>
          <p:cNvSpPr txBox="1">
            <a:spLocks noChangeArrowheads="1"/>
          </p:cNvSpPr>
          <p:nvPr/>
        </p:nvSpPr>
        <p:spPr>
          <a:xfrm>
            <a:off x="265611" y="396284"/>
            <a:ext cx="11558663" cy="2101850"/>
          </a:xfrm>
          <a:prstGeom prst="rect">
            <a:avLst/>
          </a:prstGeom>
        </p:spPr>
        <p:txBody>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pPr>
              <a:lnSpc>
                <a:spcPct val="150000"/>
              </a:lnSpc>
            </a:pPr>
            <a:r>
              <a:rPr lang="zh-CN" altLang="en-US" sz="5400" kern="0" dirty="0">
                <a:solidFill>
                  <a:srgbClr val="C00000"/>
                </a:solidFill>
                <a:latin typeface="Times New Roman" panose="02020603050405020304" pitchFamily="18" charset="0"/>
                <a:ea typeface="黑体" panose="02010609060101010101" pitchFamily="49" charset="-122"/>
              </a:rPr>
              <a:t>互换性与技术测量</a:t>
            </a:r>
            <a:endParaRPr lang="en-US" altLang="zh-CN" sz="5400" kern="0" dirty="0">
              <a:solidFill>
                <a:srgbClr val="C00000"/>
              </a:solidFill>
              <a:latin typeface="Times New Roman" panose="02020603050405020304" pitchFamily="18" charset="0"/>
              <a:ea typeface="黑体" panose="02010609060101010101" pitchFamily="49" charset="-122"/>
            </a:endParaRPr>
          </a:p>
          <a:p>
            <a:pPr>
              <a:lnSpc>
                <a:spcPct val="150000"/>
              </a:lnSpc>
            </a:pPr>
            <a:endParaRPr lang="en-US" altLang="zh-CN" sz="1800" kern="0" dirty="0">
              <a:solidFill>
                <a:srgbClr val="C00000"/>
              </a:solidFill>
              <a:latin typeface="Times New Roman" panose="02020603050405020304" pitchFamily="18" charset="0"/>
              <a:cs typeface="Times New Roman" panose="02020603050405020304" pitchFamily="18" charset="0"/>
            </a:endParaRPr>
          </a:p>
          <a:p>
            <a:pPr>
              <a:lnSpc>
                <a:spcPct val="150000"/>
              </a:lnSpc>
            </a:pPr>
            <a:r>
              <a:rPr lang="en-US" altLang="zh-CN" sz="4000" kern="0" dirty="0">
                <a:solidFill>
                  <a:srgbClr val="C00000"/>
                </a:solidFill>
                <a:latin typeface="Times New Roman" panose="02020603050405020304" pitchFamily="18" charset="0"/>
                <a:cs typeface="Times New Roman" panose="02020603050405020304" pitchFamily="18" charset="0"/>
              </a:rPr>
              <a:t>Interchangeability and Technical Measurement</a:t>
            </a:r>
            <a:r>
              <a:rPr lang="en-US" altLang="zh-CN" sz="4000" kern="0" dirty="0">
                <a:solidFill>
                  <a:srgbClr val="C00000"/>
                </a:solidFill>
              </a:rPr>
              <a:t> </a:t>
            </a:r>
            <a:endParaRPr lang="zh-CN" altLang="en-US" sz="4000" kern="0" dirty="0">
              <a:solidFill>
                <a:srgbClr val="C00000"/>
              </a:solidFill>
            </a:endParaRPr>
          </a:p>
        </p:txBody>
      </p:sp>
      <p:sp>
        <p:nvSpPr>
          <p:cNvPr id="8" name="Text Box 5">
            <a:extLst>
              <a:ext uri="{FF2B5EF4-FFF2-40B4-BE49-F238E27FC236}">
                <a16:creationId xmlns:a16="http://schemas.microsoft.com/office/drawing/2014/main" id="{F421844A-E017-4137-812F-B131C6196BC1}"/>
              </a:ext>
            </a:extLst>
          </p:cNvPr>
          <p:cNvSpPr txBox="1">
            <a:spLocks noChangeArrowheads="1"/>
          </p:cNvSpPr>
          <p:nvPr/>
        </p:nvSpPr>
        <p:spPr bwMode="auto">
          <a:xfrm>
            <a:off x="1872495" y="3760713"/>
            <a:ext cx="8692136" cy="1883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spcBef>
                <a:spcPct val="0"/>
              </a:spcBef>
              <a:buFontTx/>
              <a:buNone/>
            </a:pPr>
            <a:r>
              <a:rPr lang="zh-CN" altLang="en-US" sz="8800" b="1" dirty="0">
                <a:solidFill>
                  <a:srgbClr val="333399"/>
                </a:solidFill>
                <a:latin typeface="华文中宋" panose="02010600040101010101" pitchFamily="2" charset="-122"/>
                <a:ea typeface="华文中宋" panose="02010600040101010101" pitchFamily="2" charset="-122"/>
                <a:sym typeface="Symbol" panose="05050102010706020507" pitchFamily="18" charset="2"/>
              </a:rPr>
              <a:t>谢谢！</a:t>
            </a:r>
            <a:endParaRPr lang="en-US" sz="8800" b="1" dirty="0">
              <a:solidFill>
                <a:srgbClr val="333399"/>
              </a:solidFill>
              <a:latin typeface="华文中宋" panose="02010600040101010101" pitchFamily="2" charset="-122"/>
              <a:ea typeface="华文中宋" panose="02010600040101010101" pitchFamily="2" charset="-122"/>
              <a:sym typeface="Symbol" panose="05050102010706020507" pitchFamily="18" charset="2"/>
            </a:endParaRPr>
          </a:p>
        </p:txBody>
      </p:sp>
    </p:spTree>
    <p:extLst>
      <p:ext uri="{BB962C8B-B14F-4D97-AF65-F5344CB8AC3E}">
        <p14:creationId xmlns:p14="http://schemas.microsoft.com/office/powerpoint/2010/main" val="3142390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3"/>
          <p:cNvSpPr>
            <a:spLocks noGrp="1" noChangeArrowheads="1"/>
          </p:cNvSpPr>
          <p:nvPr>
            <p:ph type="body" idx="1"/>
          </p:nvPr>
        </p:nvSpPr>
        <p:spPr>
          <a:xfrm>
            <a:off x="830580" y="1088415"/>
            <a:ext cx="10530840" cy="5029200"/>
          </a:xfrm>
        </p:spPr>
        <p:txBody>
          <a:bodyPr/>
          <a:lstStyle/>
          <a:p>
            <a:pPr marL="0" indent="457200" algn="just" eaLnBrk="1" hangingPunct="1">
              <a:lnSpc>
                <a:spcPct val="150000"/>
              </a:lnSpc>
              <a:spcBef>
                <a:spcPts val="1200"/>
              </a:spcBef>
              <a:buFont typeface="Wingdings" panose="05000000000000000000" pitchFamily="2" charset="2"/>
              <a:buNone/>
            </a:pPr>
            <a:endParaRPr lang="en-US" altLang="zh-CN" sz="1800" b="1" dirty="0">
              <a:solidFill>
                <a:srgbClr val="901452"/>
              </a:solidFill>
              <a:ea typeface="楷体_GB2312" pitchFamily="49" charset="-122"/>
            </a:endParaRPr>
          </a:p>
          <a:p>
            <a:pPr marL="0" indent="457200" algn="just" eaLnBrk="1" hangingPunct="1">
              <a:lnSpc>
                <a:spcPct val="150000"/>
              </a:lnSpc>
              <a:spcBef>
                <a:spcPts val="1200"/>
              </a:spcBef>
              <a:spcAft>
                <a:spcPts val="1800"/>
              </a:spcAft>
              <a:buFont typeface="Wingdings" panose="05000000000000000000" pitchFamily="2" charset="2"/>
              <a:buNone/>
            </a:pPr>
            <a:r>
              <a:rPr lang="zh-CN" altLang="en-US" sz="2800" b="1" dirty="0">
                <a:solidFill>
                  <a:srgbClr val="0B0201"/>
                </a:solidFill>
              </a:rPr>
              <a:t>被加工零件表面的形状是复杂的，一般包括表面粗糙度、表面波纹度和形状误差，可以按波长（波形起伏间距）</a:t>
            </a:r>
            <a:r>
              <a:rPr lang="en-US" altLang="zh-CN" sz="2800" b="1" i="1" dirty="0">
                <a:solidFill>
                  <a:srgbClr val="0B0201"/>
                </a:solidFill>
              </a:rPr>
              <a:t>λ </a:t>
            </a:r>
            <a:r>
              <a:rPr lang="zh-CN" altLang="en-US" sz="2800" b="1" dirty="0">
                <a:solidFill>
                  <a:srgbClr val="0B0201"/>
                </a:solidFill>
              </a:rPr>
              <a:t>来划分：</a:t>
            </a:r>
            <a:r>
              <a:rPr lang="zh-CN" altLang="en-US" sz="2800" b="1" dirty="0"/>
              <a:t> </a:t>
            </a:r>
          </a:p>
          <a:p>
            <a:pPr marL="540000" lvl="2" indent="457200" algn="just" eaLnBrk="1" hangingPunct="1">
              <a:lnSpc>
                <a:spcPct val="150000"/>
              </a:lnSpc>
              <a:spcBef>
                <a:spcPts val="1200"/>
              </a:spcBef>
            </a:pPr>
            <a:r>
              <a:rPr lang="zh-CN" altLang="en-US" sz="2800" b="1" dirty="0">
                <a:solidFill>
                  <a:srgbClr val="0B0201"/>
                </a:solidFill>
              </a:rPr>
              <a:t>波长 </a:t>
            </a:r>
            <a:r>
              <a:rPr lang="en-US" altLang="zh-CN" sz="2800" b="1" i="1" dirty="0">
                <a:solidFill>
                  <a:srgbClr val="0B0201"/>
                </a:solidFill>
              </a:rPr>
              <a:t>λ</a:t>
            </a:r>
            <a:r>
              <a:rPr lang="zh-CN" altLang="en-US" sz="2800" b="1" dirty="0">
                <a:solidFill>
                  <a:srgbClr val="0B0201"/>
                </a:solidFill>
              </a:rPr>
              <a:t>＜</a:t>
            </a:r>
            <a:r>
              <a:rPr lang="en-US" altLang="zh-CN" sz="2800" b="1" dirty="0">
                <a:solidFill>
                  <a:srgbClr val="0B0201"/>
                </a:solidFill>
              </a:rPr>
              <a:t>1mm           </a:t>
            </a:r>
            <a:r>
              <a:rPr lang="zh-CN" altLang="en-US" sz="2800" b="1" dirty="0">
                <a:solidFill>
                  <a:srgbClr val="0B0201"/>
                </a:solidFill>
              </a:rPr>
              <a:t>属于</a:t>
            </a:r>
            <a:r>
              <a:rPr lang="zh-CN" altLang="en-US" sz="2800" b="1" dirty="0">
                <a:solidFill>
                  <a:srgbClr val="FF0000"/>
                </a:solidFill>
              </a:rPr>
              <a:t>表面粗糙度</a:t>
            </a:r>
          </a:p>
          <a:p>
            <a:pPr marL="540000" lvl="2" indent="457200" algn="just" eaLnBrk="1" hangingPunct="1">
              <a:lnSpc>
                <a:spcPct val="150000"/>
              </a:lnSpc>
              <a:spcBef>
                <a:spcPts val="1200"/>
              </a:spcBef>
            </a:pPr>
            <a:r>
              <a:rPr lang="zh-CN" altLang="en-US" sz="2800" b="1" dirty="0">
                <a:solidFill>
                  <a:srgbClr val="0B0201"/>
                </a:solidFill>
              </a:rPr>
              <a:t>波长 </a:t>
            </a:r>
            <a:r>
              <a:rPr lang="en-US" altLang="zh-CN" sz="2800" b="1" i="1" dirty="0">
                <a:solidFill>
                  <a:srgbClr val="0B0201"/>
                </a:solidFill>
              </a:rPr>
              <a:t>λ</a:t>
            </a:r>
            <a:r>
              <a:rPr lang="zh-CN" altLang="en-US" sz="2800" b="1" dirty="0">
                <a:solidFill>
                  <a:srgbClr val="0B0201"/>
                </a:solidFill>
              </a:rPr>
              <a:t>在</a:t>
            </a:r>
            <a:r>
              <a:rPr lang="en-US" altLang="zh-CN" sz="2800" b="1" dirty="0">
                <a:solidFill>
                  <a:srgbClr val="0B0201"/>
                </a:solidFill>
              </a:rPr>
              <a:t>1</a:t>
            </a:r>
            <a:r>
              <a:rPr lang="zh-CN" altLang="en-US" sz="2800" b="1" dirty="0">
                <a:solidFill>
                  <a:srgbClr val="0B0201"/>
                </a:solidFill>
              </a:rPr>
              <a:t>～</a:t>
            </a:r>
            <a:r>
              <a:rPr lang="en-US" altLang="zh-CN" sz="2800" b="1" dirty="0">
                <a:solidFill>
                  <a:srgbClr val="0B0201"/>
                </a:solidFill>
              </a:rPr>
              <a:t>10mm    </a:t>
            </a:r>
            <a:r>
              <a:rPr lang="zh-CN" altLang="en-US" sz="2800" b="1" dirty="0">
                <a:solidFill>
                  <a:srgbClr val="0B0201"/>
                </a:solidFill>
              </a:rPr>
              <a:t>属于</a:t>
            </a:r>
            <a:r>
              <a:rPr lang="zh-CN" altLang="en-US" sz="2800" b="1" dirty="0">
                <a:solidFill>
                  <a:srgbClr val="FF0000"/>
                </a:solidFill>
              </a:rPr>
              <a:t>表面波纹度</a:t>
            </a:r>
          </a:p>
          <a:p>
            <a:pPr marL="540000" lvl="2" indent="457200" algn="just" eaLnBrk="1" hangingPunct="1">
              <a:lnSpc>
                <a:spcPct val="150000"/>
              </a:lnSpc>
              <a:spcBef>
                <a:spcPts val="1200"/>
              </a:spcBef>
            </a:pPr>
            <a:r>
              <a:rPr lang="zh-CN" altLang="en-US" sz="2800" b="1" dirty="0">
                <a:solidFill>
                  <a:srgbClr val="0B0201"/>
                </a:solidFill>
              </a:rPr>
              <a:t>波长 </a:t>
            </a:r>
            <a:r>
              <a:rPr lang="en-US" altLang="zh-CN" sz="2800" b="1" i="1" dirty="0">
                <a:solidFill>
                  <a:srgbClr val="0B0201"/>
                </a:solidFill>
              </a:rPr>
              <a:t>λ</a:t>
            </a:r>
            <a:r>
              <a:rPr lang="zh-CN" altLang="en-US" sz="2800" b="1" dirty="0">
                <a:solidFill>
                  <a:srgbClr val="0B0201"/>
                </a:solidFill>
              </a:rPr>
              <a:t>＞</a:t>
            </a:r>
            <a:r>
              <a:rPr lang="en-US" altLang="zh-CN" sz="2800" b="1" dirty="0">
                <a:solidFill>
                  <a:srgbClr val="0B0201"/>
                </a:solidFill>
              </a:rPr>
              <a:t>10mm         </a:t>
            </a:r>
            <a:r>
              <a:rPr lang="zh-CN" altLang="en-US" sz="2800" b="1" dirty="0">
                <a:solidFill>
                  <a:srgbClr val="0B0201"/>
                </a:solidFill>
              </a:rPr>
              <a:t>属于</a:t>
            </a:r>
            <a:r>
              <a:rPr lang="zh-CN" altLang="en-US" sz="2800" b="1" dirty="0">
                <a:solidFill>
                  <a:srgbClr val="FF0000"/>
                </a:solidFill>
              </a:rPr>
              <a:t>形状误差</a:t>
            </a:r>
            <a:r>
              <a:rPr lang="zh-CN" altLang="en-US" b="1" dirty="0">
                <a:solidFill>
                  <a:srgbClr val="FF0000"/>
                </a:solidFill>
              </a:rPr>
              <a:t> </a:t>
            </a:r>
          </a:p>
        </p:txBody>
      </p:sp>
      <p:sp>
        <p:nvSpPr>
          <p:cNvPr id="7" name="Rectangle 2">
            <a:extLst>
              <a:ext uri="{FF2B5EF4-FFF2-40B4-BE49-F238E27FC236}">
                <a16:creationId xmlns:a16="http://schemas.microsoft.com/office/drawing/2014/main" id="{F8945127-6323-48F2-B0CF-2B9D612EC075}"/>
              </a:ext>
            </a:extLst>
          </p:cNvPr>
          <p:cNvSpPr>
            <a:spLocks noGrp="1" noChangeArrowheads="1"/>
          </p:cNvSpPr>
          <p:nvPr>
            <p:ph type="title"/>
          </p:nvPr>
        </p:nvSpPr>
        <p:spPr>
          <a:xfrm>
            <a:off x="384298" y="106595"/>
            <a:ext cx="7672387" cy="66821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defTabSz="914400" eaLnBrk="0" fontAlgn="base" hangingPunct="0">
              <a:spcAft>
                <a:spcPct val="0"/>
              </a:spcAft>
            </a:pPr>
            <a:r>
              <a:rPr lang="en-US" altLang="zh-CN" sz="3200" b="1" kern="0" dirty="0">
                <a:solidFill>
                  <a:schemeClr val="tx2"/>
                </a:solidFill>
              </a:rPr>
              <a:t>   §1  </a:t>
            </a:r>
            <a:r>
              <a:rPr lang="zh-CN" altLang="en-US" sz="3200" b="1" kern="0" dirty="0">
                <a:solidFill>
                  <a:schemeClr val="tx2"/>
                </a:solidFill>
              </a:rPr>
              <a:t>表面粗糙度轮廓的基本概念</a:t>
            </a:r>
          </a:p>
        </p:txBody>
      </p:sp>
    </p:spTree>
    <p:extLst>
      <p:ext uri="{BB962C8B-B14F-4D97-AF65-F5344CB8AC3E}">
        <p14:creationId xmlns:p14="http://schemas.microsoft.com/office/powerpoint/2010/main" val="210736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5"/>
          <p:cNvPicPr>
            <a:picLocks noChangeAspect="1" noChangeArrowheads="1"/>
          </p:cNvPicPr>
          <p:nvPr/>
        </p:nvPicPr>
        <p:blipFill rotWithShape="1">
          <a:blip r:embed="rId2">
            <a:extLst>
              <a:ext uri="{28A0092B-C50C-407E-A947-70E740481C1C}">
                <a14:useLocalDpi xmlns:a14="http://schemas.microsoft.com/office/drawing/2010/main" val="0"/>
              </a:ext>
            </a:extLst>
          </a:blip>
          <a:srcRect l="824" r="814"/>
          <a:stretch/>
        </p:blipFill>
        <p:spPr bwMode="auto">
          <a:xfrm>
            <a:off x="1092834" y="1105285"/>
            <a:ext cx="10006332" cy="5446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a:extLst>
              <a:ext uri="{FF2B5EF4-FFF2-40B4-BE49-F238E27FC236}">
                <a16:creationId xmlns:a16="http://schemas.microsoft.com/office/drawing/2014/main" id="{03236FDC-986B-4117-B6F2-C4CB201F108E}"/>
              </a:ext>
            </a:extLst>
          </p:cNvPr>
          <p:cNvSpPr>
            <a:spLocks noGrp="1" noChangeArrowheads="1"/>
          </p:cNvSpPr>
          <p:nvPr>
            <p:ph type="title"/>
          </p:nvPr>
        </p:nvSpPr>
        <p:spPr>
          <a:xfrm>
            <a:off x="384298" y="106595"/>
            <a:ext cx="7672387" cy="66821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defTabSz="914400" eaLnBrk="0" fontAlgn="base" hangingPunct="0">
              <a:spcAft>
                <a:spcPct val="0"/>
              </a:spcAft>
            </a:pPr>
            <a:r>
              <a:rPr lang="en-US" altLang="zh-CN" sz="3200" b="1" kern="0" dirty="0">
                <a:solidFill>
                  <a:schemeClr val="tx2"/>
                </a:solidFill>
              </a:rPr>
              <a:t>   §1  </a:t>
            </a:r>
            <a:r>
              <a:rPr lang="zh-CN" altLang="en-US" sz="3200" b="1" kern="0" dirty="0">
                <a:solidFill>
                  <a:schemeClr val="tx2"/>
                </a:solidFill>
              </a:rPr>
              <a:t>表面粗糙度轮廓的基本概念</a:t>
            </a:r>
          </a:p>
        </p:txBody>
      </p:sp>
    </p:spTree>
    <p:extLst>
      <p:ext uri="{BB962C8B-B14F-4D97-AF65-F5344CB8AC3E}">
        <p14:creationId xmlns:p14="http://schemas.microsoft.com/office/powerpoint/2010/main" val="2918519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384298" y="106595"/>
            <a:ext cx="7672387" cy="668215"/>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algn="l" defTabSz="914400" eaLnBrk="0" fontAlgn="base" hangingPunct="0">
              <a:spcAft>
                <a:spcPct val="0"/>
              </a:spcAft>
            </a:pPr>
            <a:r>
              <a:rPr lang="en-US" altLang="zh-CN" sz="3200" b="1" kern="0" dirty="0">
                <a:solidFill>
                  <a:schemeClr val="tx2"/>
                </a:solidFill>
              </a:rPr>
              <a:t>   §1  </a:t>
            </a:r>
            <a:r>
              <a:rPr lang="zh-CN" altLang="en-US" sz="3200" b="1" kern="0" dirty="0">
                <a:solidFill>
                  <a:schemeClr val="tx2"/>
                </a:solidFill>
              </a:rPr>
              <a:t>表面粗糙度轮廓的基本概念</a:t>
            </a:r>
          </a:p>
        </p:txBody>
      </p:sp>
      <p:pic>
        <p:nvPicPr>
          <p:cNvPr id="5" name="Picture 3" descr="L:\GAILSTUF\Image-3.jpg">
            <a:extLst>
              <a:ext uri="{FF2B5EF4-FFF2-40B4-BE49-F238E27FC236}">
                <a16:creationId xmlns:a16="http://schemas.microsoft.com/office/drawing/2014/main" id="{56BC248D-DAEF-41CA-878C-6E0D2C3BA4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2146" y="1058479"/>
            <a:ext cx="8779854" cy="541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a:extLst>
              <a:ext uri="{FF2B5EF4-FFF2-40B4-BE49-F238E27FC236}">
                <a16:creationId xmlns:a16="http://schemas.microsoft.com/office/drawing/2014/main" id="{31C2F285-9D17-4621-929C-7820EC166B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36" y="1772089"/>
            <a:ext cx="3226210" cy="3989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41860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027"/>
          <p:cNvSpPr>
            <a:spLocks noGrp="1" noChangeArrowheads="1"/>
          </p:cNvSpPr>
          <p:nvPr>
            <p:ph type="body" idx="1"/>
          </p:nvPr>
        </p:nvSpPr>
        <p:spPr>
          <a:xfrm>
            <a:off x="588010" y="1151890"/>
            <a:ext cx="10796270" cy="5113338"/>
          </a:xfrm>
        </p:spPr>
        <p:txBody>
          <a:bodyPr>
            <a:normAutofit/>
          </a:bodyPr>
          <a:lstStyle/>
          <a:p>
            <a:pPr eaLnBrk="1" hangingPunct="1">
              <a:lnSpc>
                <a:spcPct val="90000"/>
              </a:lnSpc>
              <a:buFont typeface="Wingdings" panose="05000000000000000000" pitchFamily="2" charset="2"/>
              <a:buNone/>
            </a:pPr>
            <a:r>
              <a:rPr lang="en-US" altLang="zh-CN" sz="2000" b="1" dirty="0">
                <a:solidFill>
                  <a:srgbClr val="961B0E"/>
                </a:solidFill>
              </a:rPr>
              <a:t>  </a:t>
            </a:r>
          </a:p>
          <a:p>
            <a:pPr eaLnBrk="1" hangingPunct="1">
              <a:lnSpc>
                <a:spcPct val="90000"/>
              </a:lnSpc>
              <a:buFont typeface="Wingdings" panose="05000000000000000000" pitchFamily="2" charset="2"/>
              <a:buNone/>
            </a:pPr>
            <a:r>
              <a:rPr lang="zh-CN" altLang="en-US" b="1" dirty="0">
                <a:solidFill>
                  <a:srgbClr val="C00000"/>
                </a:solidFill>
              </a:rPr>
              <a:t>一、取样长度、评定长度及传输带</a:t>
            </a:r>
            <a:r>
              <a:rPr lang="zh-CN" altLang="en-US" sz="2000" b="1" dirty="0">
                <a:solidFill>
                  <a:srgbClr val="C00000"/>
                </a:solidFill>
              </a:rPr>
              <a:t>  </a:t>
            </a:r>
            <a:endParaRPr lang="en-US" altLang="zh-CN" sz="2000" b="1" dirty="0">
              <a:solidFill>
                <a:srgbClr val="C00000"/>
              </a:solidFill>
            </a:endParaRPr>
          </a:p>
          <a:p>
            <a:pPr eaLnBrk="1" hangingPunct="1">
              <a:lnSpc>
                <a:spcPct val="90000"/>
              </a:lnSpc>
              <a:buFont typeface="Wingdings" panose="05000000000000000000" pitchFamily="2" charset="2"/>
              <a:buNone/>
            </a:pPr>
            <a:r>
              <a:rPr lang="zh-CN" altLang="en-US" sz="2000" b="1" dirty="0">
                <a:solidFill>
                  <a:srgbClr val="C00000"/>
                </a:solidFill>
              </a:rPr>
              <a:t>  </a:t>
            </a:r>
          </a:p>
          <a:p>
            <a:pPr eaLnBrk="1" hangingPunct="1">
              <a:lnSpc>
                <a:spcPct val="150000"/>
              </a:lnSpc>
              <a:buFont typeface="Wingdings" panose="05000000000000000000" pitchFamily="2" charset="2"/>
              <a:buNone/>
            </a:pPr>
            <a:r>
              <a:rPr lang="zh-CN" altLang="en-US" sz="2000" b="1" dirty="0">
                <a:solidFill>
                  <a:srgbClr val="961B0E"/>
                </a:solidFill>
              </a:rPr>
              <a:t>  </a:t>
            </a:r>
            <a:r>
              <a:rPr lang="en-US" altLang="zh-CN" sz="2800" b="1" dirty="0">
                <a:solidFill>
                  <a:srgbClr val="961B0E"/>
                </a:solidFill>
              </a:rPr>
              <a:t>1.  </a:t>
            </a:r>
            <a:r>
              <a:rPr lang="zh-CN" altLang="en-US" sz="2800" b="1" dirty="0">
                <a:solidFill>
                  <a:srgbClr val="961B0E"/>
                </a:solidFill>
              </a:rPr>
              <a:t>取样长度</a:t>
            </a:r>
            <a:r>
              <a:rPr lang="en-US" altLang="zh-CN" sz="2800" b="1" i="1" dirty="0" err="1">
                <a:solidFill>
                  <a:srgbClr val="961B0E"/>
                </a:solidFill>
              </a:rPr>
              <a:t>lr</a:t>
            </a:r>
            <a:endParaRPr lang="en-US" altLang="zh-CN" sz="2800" b="1" i="1" dirty="0">
              <a:solidFill>
                <a:srgbClr val="961B0E"/>
              </a:solidFill>
            </a:endParaRPr>
          </a:p>
          <a:p>
            <a:pPr eaLnBrk="1" hangingPunct="1">
              <a:lnSpc>
                <a:spcPct val="150000"/>
              </a:lnSpc>
              <a:buFont typeface="Wingdings" panose="05000000000000000000" pitchFamily="2" charset="2"/>
              <a:buNone/>
            </a:pPr>
            <a:r>
              <a:rPr lang="en-US" altLang="zh-CN" sz="2400" b="1" dirty="0">
                <a:solidFill>
                  <a:srgbClr val="0B0201"/>
                </a:solidFill>
              </a:rPr>
              <a:t>       </a:t>
            </a:r>
            <a:r>
              <a:rPr lang="zh-CN" altLang="en-US" sz="2400" b="1" dirty="0">
                <a:solidFill>
                  <a:srgbClr val="0B0201"/>
                </a:solidFill>
              </a:rPr>
              <a:t>规定取样长度，是为了抑制和减弱表面波纹度对表面粗糙测量结果的影响。</a:t>
            </a:r>
          </a:p>
          <a:p>
            <a:pPr eaLnBrk="1" hangingPunct="1">
              <a:lnSpc>
                <a:spcPct val="150000"/>
              </a:lnSpc>
              <a:buFont typeface="Wingdings" panose="05000000000000000000" pitchFamily="2" charset="2"/>
              <a:buNone/>
            </a:pPr>
            <a:r>
              <a:rPr lang="zh-CN" altLang="en-US" sz="2800" b="1" dirty="0">
                <a:solidFill>
                  <a:srgbClr val="961B0E"/>
                </a:solidFill>
              </a:rPr>
              <a:t> </a:t>
            </a:r>
            <a:r>
              <a:rPr lang="en-US" altLang="zh-CN" sz="2800" b="1" dirty="0">
                <a:solidFill>
                  <a:srgbClr val="961B0E"/>
                </a:solidFill>
              </a:rPr>
              <a:t>2.  </a:t>
            </a:r>
            <a:r>
              <a:rPr lang="zh-CN" altLang="en-US" sz="2800" b="1" dirty="0">
                <a:solidFill>
                  <a:srgbClr val="961B0E"/>
                </a:solidFill>
              </a:rPr>
              <a:t>评定长度 </a:t>
            </a:r>
            <a:r>
              <a:rPr lang="en-US" altLang="zh-CN" sz="2800" b="1" i="1" dirty="0">
                <a:solidFill>
                  <a:srgbClr val="961B0E"/>
                </a:solidFill>
              </a:rPr>
              <a:t>ln</a:t>
            </a:r>
          </a:p>
          <a:p>
            <a:pPr eaLnBrk="1" hangingPunct="1">
              <a:lnSpc>
                <a:spcPct val="150000"/>
              </a:lnSpc>
              <a:buFont typeface="Wingdings" panose="05000000000000000000" pitchFamily="2" charset="2"/>
              <a:buNone/>
            </a:pPr>
            <a:r>
              <a:rPr lang="en-US" altLang="zh-CN" sz="2400" b="1" dirty="0">
                <a:solidFill>
                  <a:srgbClr val="0B0201"/>
                </a:solidFill>
              </a:rPr>
              <a:t>      </a:t>
            </a:r>
            <a:r>
              <a:rPr lang="zh-CN" altLang="en-US" sz="2400" b="1" dirty="0">
                <a:solidFill>
                  <a:srgbClr val="0B0201"/>
                </a:solidFill>
              </a:rPr>
              <a:t>评定长度可包括一个或连续的几个取样长度。标准的</a:t>
            </a:r>
            <a:r>
              <a:rPr lang="en-US" altLang="zh-CN" sz="2400" b="1" i="1" dirty="0">
                <a:solidFill>
                  <a:srgbClr val="0B0201"/>
                </a:solidFill>
              </a:rPr>
              <a:t>ln </a:t>
            </a:r>
            <a:r>
              <a:rPr lang="en-US" altLang="zh-CN" sz="2400" b="1" dirty="0">
                <a:solidFill>
                  <a:srgbClr val="0B0201"/>
                </a:solidFill>
              </a:rPr>
              <a:t> =5 </a:t>
            </a:r>
            <a:r>
              <a:rPr lang="en-US" altLang="en-US" sz="2400" b="1" dirty="0">
                <a:solidFill>
                  <a:srgbClr val="0B0201"/>
                </a:solidFill>
              </a:rPr>
              <a:t>×</a:t>
            </a:r>
            <a:r>
              <a:rPr lang="en-US" altLang="zh-CN" sz="2400" b="1" i="1" dirty="0" err="1">
                <a:solidFill>
                  <a:srgbClr val="0B0201"/>
                </a:solidFill>
              </a:rPr>
              <a:t>lr</a:t>
            </a:r>
            <a:r>
              <a:rPr lang="en-US" altLang="zh-CN" sz="2400" b="1" dirty="0">
                <a:solidFill>
                  <a:srgbClr val="0B0201"/>
                </a:solidFill>
              </a:rPr>
              <a:t> </a:t>
            </a:r>
            <a:r>
              <a:rPr lang="zh-CN" altLang="en-US" sz="2400" b="1" dirty="0">
                <a:solidFill>
                  <a:srgbClr val="0B0201"/>
                </a:solidFill>
              </a:rPr>
              <a:t>。</a:t>
            </a:r>
            <a:endParaRPr lang="zh-CN" altLang="en-US" sz="2000" b="1" dirty="0">
              <a:solidFill>
                <a:srgbClr val="0B0201"/>
              </a:solidFill>
            </a:endParaRPr>
          </a:p>
          <a:p>
            <a:pPr eaLnBrk="1" hangingPunct="1">
              <a:lnSpc>
                <a:spcPct val="90000"/>
              </a:lnSpc>
              <a:buFont typeface="Wingdings" panose="05000000000000000000" pitchFamily="2" charset="2"/>
              <a:buNone/>
            </a:pPr>
            <a:endParaRPr lang="zh-CN" altLang="en-US" sz="2000" b="1" dirty="0">
              <a:solidFill>
                <a:srgbClr val="0B0201"/>
              </a:solidFill>
            </a:endParaRPr>
          </a:p>
          <a:p>
            <a:pPr eaLnBrk="1" hangingPunct="1">
              <a:lnSpc>
                <a:spcPct val="90000"/>
              </a:lnSpc>
              <a:buFont typeface="Wingdings" panose="05000000000000000000" pitchFamily="2" charset="2"/>
              <a:buNone/>
            </a:pPr>
            <a:endParaRPr lang="zh-CN" altLang="en-US" sz="1800" b="1" dirty="0">
              <a:solidFill>
                <a:srgbClr val="0B0201"/>
              </a:solidFill>
            </a:endParaRPr>
          </a:p>
          <a:p>
            <a:pPr eaLnBrk="1" hangingPunct="1">
              <a:lnSpc>
                <a:spcPct val="90000"/>
              </a:lnSpc>
              <a:buFont typeface="Wingdings" panose="05000000000000000000" pitchFamily="2" charset="2"/>
              <a:buNone/>
            </a:pPr>
            <a:r>
              <a:rPr lang="zh-CN" altLang="en-US" sz="900" b="1" dirty="0">
                <a:solidFill>
                  <a:srgbClr val="0B0201"/>
                </a:solidFill>
              </a:rPr>
              <a:t> </a:t>
            </a:r>
          </a:p>
        </p:txBody>
      </p:sp>
      <p:sp>
        <p:nvSpPr>
          <p:cNvPr id="4" name="Rectangle 2">
            <a:extLst>
              <a:ext uri="{FF2B5EF4-FFF2-40B4-BE49-F238E27FC236}">
                <a16:creationId xmlns:a16="http://schemas.microsoft.com/office/drawing/2014/main" id="{4C52FC91-F7BA-400A-A125-13E31739C1D3}"/>
              </a:ext>
            </a:extLst>
          </p:cNvPr>
          <p:cNvSpPr txBox="1">
            <a:spLocks noChangeArrowheads="1"/>
          </p:cNvSpPr>
          <p:nvPr/>
        </p:nvSpPr>
        <p:spPr>
          <a:xfrm>
            <a:off x="731520" y="106595"/>
            <a:ext cx="7325165" cy="66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defTabSz="914400" eaLnBrk="0" fontAlgn="base" hangingPunct="0">
              <a:spcAft>
                <a:spcPct val="0"/>
              </a:spcAft>
            </a:pPr>
            <a:r>
              <a:rPr lang="zh-CN" altLang="en-US" sz="3200" b="1" kern="0" dirty="0">
                <a:solidFill>
                  <a:schemeClr val="tx2"/>
                </a:solidFill>
              </a:rPr>
              <a:t> </a:t>
            </a:r>
            <a:r>
              <a:rPr lang="en-US" altLang="zh-CN" sz="3200" b="1" kern="0" dirty="0">
                <a:solidFill>
                  <a:schemeClr val="tx2"/>
                </a:solidFill>
              </a:rPr>
              <a:t>§2  </a:t>
            </a:r>
            <a:r>
              <a:rPr lang="zh-CN" altLang="en-US" sz="3200" b="1" kern="0" dirty="0">
                <a:solidFill>
                  <a:schemeClr val="tx2"/>
                </a:solidFill>
              </a:rPr>
              <a:t>表面粗糙度轮廓的评定</a:t>
            </a:r>
          </a:p>
        </p:txBody>
      </p:sp>
    </p:spTree>
    <p:extLst>
      <p:ext uri="{BB962C8B-B14F-4D97-AF65-F5344CB8AC3E}">
        <p14:creationId xmlns:p14="http://schemas.microsoft.com/office/powerpoint/2010/main" val="1048120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noChangeArrowheads="1"/>
          </p:cNvSpPr>
          <p:nvPr>
            <p:ph type="body" sz="half" idx="1"/>
          </p:nvPr>
        </p:nvSpPr>
        <p:spPr>
          <a:xfrm>
            <a:off x="542291" y="1331595"/>
            <a:ext cx="11649709" cy="5308600"/>
          </a:xfrm>
        </p:spPr>
        <p:txBody>
          <a:bodyPr>
            <a:normAutofit lnSpcReduction="10000"/>
          </a:bodyPr>
          <a:lstStyle/>
          <a:p>
            <a:pPr eaLnBrk="1" hangingPunct="1">
              <a:buFont typeface="Wingdings" panose="05000000000000000000" pitchFamily="2" charset="2"/>
              <a:buNone/>
            </a:pPr>
            <a:r>
              <a:rPr lang="en-US" altLang="zh-CN" sz="2800" b="1" dirty="0">
                <a:solidFill>
                  <a:schemeClr val="hlink"/>
                </a:solidFill>
              </a:rPr>
              <a:t>  </a:t>
            </a:r>
          </a:p>
          <a:p>
            <a:pPr eaLnBrk="1" hangingPunct="1">
              <a:buFont typeface="Wingdings" panose="05000000000000000000" pitchFamily="2" charset="2"/>
              <a:buNone/>
            </a:pPr>
            <a:endParaRPr lang="en-US" altLang="zh-CN" sz="1600" b="1" dirty="0">
              <a:solidFill>
                <a:schemeClr val="hlink"/>
              </a:solidFill>
            </a:endParaRPr>
          </a:p>
          <a:p>
            <a:pPr eaLnBrk="1" hangingPunct="1">
              <a:buFont typeface="Wingdings" panose="05000000000000000000" pitchFamily="2" charset="2"/>
              <a:buNone/>
            </a:pPr>
            <a:endParaRPr lang="en-US" altLang="zh-CN" sz="1600" b="1" dirty="0">
              <a:solidFill>
                <a:schemeClr val="hlink"/>
              </a:solidFill>
            </a:endParaRPr>
          </a:p>
          <a:p>
            <a:pPr eaLnBrk="1" hangingPunct="1">
              <a:buFont typeface="Wingdings" panose="05000000000000000000" pitchFamily="2" charset="2"/>
              <a:buNone/>
            </a:pPr>
            <a:endParaRPr lang="en-US" altLang="zh-CN" sz="1600" b="1" dirty="0">
              <a:solidFill>
                <a:schemeClr val="hlink"/>
              </a:solidFill>
            </a:endParaRPr>
          </a:p>
          <a:p>
            <a:pPr eaLnBrk="1" hangingPunct="1">
              <a:buFont typeface="Wingdings" panose="05000000000000000000" pitchFamily="2" charset="2"/>
              <a:buNone/>
            </a:pPr>
            <a:endParaRPr lang="en-US" altLang="zh-CN" sz="1600" b="1" dirty="0">
              <a:solidFill>
                <a:schemeClr val="hlink"/>
              </a:solidFill>
            </a:endParaRPr>
          </a:p>
          <a:p>
            <a:pPr eaLnBrk="1" hangingPunct="1">
              <a:buFont typeface="Wingdings" panose="05000000000000000000" pitchFamily="2" charset="2"/>
              <a:buNone/>
            </a:pPr>
            <a:endParaRPr lang="en-US" altLang="zh-CN" sz="1600" b="1" dirty="0">
              <a:solidFill>
                <a:schemeClr val="hlink"/>
              </a:solidFill>
            </a:endParaRPr>
          </a:p>
          <a:p>
            <a:pPr eaLnBrk="1" hangingPunct="1">
              <a:buFont typeface="Wingdings" panose="05000000000000000000" pitchFamily="2" charset="2"/>
              <a:buNone/>
            </a:pPr>
            <a:endParaRPr lang="en-US" altLang="zh-CN" sz="1600" b="1" dirty="0">
              <a:solidFill>
                <a:schemeClr val="hlink"/>
              </a:solidFill>
            </a:endParaRPr>
          </a:p>
          <a:p>
            <a:pPr eaLnBrk="1" hangingPunct="1">
              <a:buFont typeface="Wingdings" panose="05000000000000000000" pitchFamily="2" charset="2"/>
              <a:buNone/>
            </a:pPr>
            <a:endParaRPr lang="en-US" altLang="zh-CN" sz="1600" b="1" dirty="0">
              <a:solidFill>
                <a:schemeClr val="hlink"/>
              </a:solidFill>
            </a:endParaRPr>
          </a:p>
          <a:p>
            <a:pPr eaLnBrk="1" hangingPunct="1">
              <a:buFont typeface="Wingdings" panose="05000000000000000000" pitchFamily="2" charset="2"/>
              <a:buNone/>
            </a:pPr>
            <a:endParaRPr lang="en-US" altLang="zh-CN" sz="1600" b="1" dirty="0">
              <a:solidFill>
                <a:schemeClr val="hlink"/>
              </a:solidFill>
            </a:endParaRPr>
          </a:p>
          <a:p>
            <a:pPr eaLnBrk="1" hangingPunct="1">
              <a:lnSpc>
                <a:spcPct val="150000"/>
              </a:lnSpc>
              <a:buFont typeface="Wingdings" panose="05000000000000000000" pitchFamily="2" charset="2"/>
              <a:buNone/>
            </a:pPr>
            <a:r>
              <a:rPr lang="en-US" altLang="zh-CN" sz="2800" b="1" dirty="0">
                <a:solidFill>
                  <a:srgbClr val="C00000"/>
                </a:solidFill>
              </a:rPr>
              <a:t>3. </a:t>
            </a:r>
            <a:r>
              <a:rPr lang="zh-CN" altLang="en-US" sz="2800" b="1" dirty="0">
                <a:solidFill>
                  <a:srgbClr val="C00000"/>
                </a:solidFill>
              </a:rPr>
              <a:t>传输带</a:t>
            </a:r>
          </a:p>
          <a:p>
            <a:pPr eaLnBrk="1" hangingPunct="1">
              <a:lnSpc>
                <a:spcPct val="150000"/>
              </a:lnSpc>
              <a:buFont typeface="Wingdings" panose="05000000000000000000" pitchFamily="2" charset="2"/>
              <a:buNone/>
            </a:pPr>
            <a:r>
              <a:rPr lang="zh-CN" altLang="en-US" sz="2400" b="1" dirty="0">
                <a:solidFill>
                  <a:srgbClr val="0B0201"/>
                </a:solidFill>
              </a:rPr>
              <a:t>       长波轮廓滤波器的截止波长</a:t>
            </a:r>
            <a:r>
              <a:rPr lang="en-US" altLang="zh-CN" sz="2400" b="1" i="1" dirty="0" err="1">
                <a:solidFill>
                  <a:srgbClr val="0B0201"/>
                </a:solidFill>
              </a:rPr>
              <a:t>λc</a:t>
            </a:r>
            <a:r>
              <a:rPr lang="en-US" altLang="zh-CN" sz="2400" b="1" i="1" dirty="0">
                <a:solidFill>
                  <a:srgbClr val="0B0201"/>
                </a:solidFill>
              </a:rPr>
              <a:t> = </a:t>
            </a:r>
            <a:r>
              <a:rPr lang="en-US" altLang="zh-CN" sz="2400" b="1" i="1" dirty="0" err="1">
                <a:solidFill>
                  <a:srgbClr val="0B0201"/>
                </a:solidFill>
              </a:rPr>
              <a:t>lr</a:t>
            </a:r>
            <a:r>
              <a:rPr lang="zh-CN" altLang="en-US" sz="2400" b="1" i="1" dirty="0">
                <a:solidFill>
                  <a:srgbClr val="0B0201"/>
                </a:solidFill>
              </a:rPr>
              <a:t>（滤掉波纹度）</a:t>
            </a:r>
            <a:endParaRPr lang="en-US" altLang="zh-CN" sz="2400" b="1" dirty="0">
              <a:solidFill>
                <a:srgbClr val="0B0201"/>
              </a:solidFill>
            </a:endParaRPr>
          </a:p>
          <a:p>
            <a:pPr eaLnBrk="1" hangingPunct="1">
              <a:lnSpc>
                <a:spcPct val="150000"/>
              </a:lnSpc>
              <a:buFont typeface="Wingdings" panose="05000000000000000000" pitchFamily="2" charset="2"/>
              <a:buNone/>
            </a:pPr>
            <a:r>
              <a:rPr lang="en-US" altLang="zh-CN" sz="2400" b="1" dirty="0">
                <a:solidFill>
                  <a:srgbClr val="0B0201"/>
                </a:solidFill>
              </a:rPr>
              <a:t>       </a:t>
            </a:r>
            <a:r>
              <a:rPr lang="zh-CN" altLang="en-US" sz="2400" b="1" dirty="0">
                <a:solidFill>
                  <a:srgbClr val="0B0201"/>
                </a:solidFill>
              </a:rPr>
              <a:t>短波轮廓滤波器的截止波长</a:t>
            </a:r>
            <a:r>
              <a:rPr lang="en-US" altLang="zh-CN" sz="2400" b="1" i="1" dirty="0" err="1">
                <a:solidFill>
                  <a:srgbClr val="0B0201"/>
                </a:solidFill>
              </a:rPr>
              <a:t>λs</a:t>
            </a:r>
            <a:endParaRPr lang="en-US" altLang="zh-CN" sz="2400" b="1" i="1" dirty="0">
              <a:solidFill>
                <a:srgbClr val="0B0201"/>
              </a:solidFill>
            </a:endParaRPr>
          </a:p>
          <a:p>
            <a:pPr eaLnBrk="1" hangingPunct="1">
              <a:lnSpc>
                <a:spcPct val="150000"/>
              </a:lnSpc>
              <a:buFont typeface="Wingdings" panose="05000000000000000000" pitchFamily="2" charset="2"/>
              <a:buNone/>
            </a:pPr>
            <a:r>
              <a:rPr lang="en-US" altLang="zh-CN" sz="2400" b="1" dirty="0"/>
              <a:t>    </a:t>
            </a:r>
            <a:r>
              <a:rPr lang="zh-CN" altLang="en-US" sz="2400" b="1" dirty="0"/>
              <a:t>（</a:t>
            </a:r>
            <a:r>
              <a:rPr lang="zh-CN" altLang="en-US" sz="2400" b="1" dirty="0">
                <a:solidFill>
                  <a:srgbClr val="0B0201"/>
                </a:solidFill>
              </a:rPr>
              <a:t> 截止波长</a:t>
            </a:r>
            <a:r>
              <a:rPr lang="en-US" altLang="zh-CN" sz="2400" b="1" i="1" dirty="0" err="1">
                <a:solidFill>
                  <a:srgbClr val="0B0201"/>
                </a:solidFill>
              </a:rPr>
              <a:t>λs</a:t>
            </a:r>
            <a:r>
              <a:rPr lang="zh-CN" altLang="en-US" sz="2400" b="1" dirty="0">
                <a:solidFill>
                  <a:srgbClr val="0B0201"/>
                </a:solidFill>
              </a:rPr>
              <a:t>和</a:t>
            </a:r>
            <a:r>
              <a:rPr lang="en-US" altLang="zh-CN" sz="2400" b="1" i="1" dirty="0" err="1">
                <a:solidFill>
                  <a:srgbClr val="0B0201"/>
                </a:solidFill>
              </a:rPr>
              <a:t>λc</a:t>
            </a:r>
            <a:r>
              <a:rPr lang="zh-CN" altLang="en-US" sz="2400" b="1" dirty="0">
                <a:solidFill>
                  <a:srgbClr val="0B0201"/>
                </a:solidFill>
              </a:rPr>
              <a:t>的标准化值可由标准中查出</a:t>
            </a:r>
            <a:r>
              <a:rPr lang="zh-CN" altLang="en-US" sz="2400" b="1" dirty="0"/>
              <a:t>）</a:t>
            </a:r>
            <a:endParaRPr lang="zh-CN" altLang="en-US" sz="2800" b="1" dirty="0">
              <a:solidFill>
                <a:srgbClr val="0B0201"/>
              </a:solidFill>
            </a:endParaRPr>
          </a:p>
          <a:p>
            <a:pPr eaLnBrk="1" hangingPunct="1"/>
            <a:endParaRPr lang="en-US" altLang="zh-CN" sz="2800" dirty="0"/>
          </a:p>
        </p:txBody>
      </p:sp>
      <p:pic>
        <p:nvPicPr>
          <p:cNvPr id="11267"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850" y="933132"/>
            <a:ext cx="11019859" cy="2724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a:extLst>
              <a:ext uri="{FF2B5EF4-FFF2-40B4-BE49-F238E27FC236}">
                <a16:creationId xmlns:a16="http://schemas.microsoft.com/office/drawing/2014/main" id="{E524186A-5CC1-4432-BE42-33F0D7710807}"/>
              </a:ext>
            </a:extLst>
          </p:cNvPr>
          <p:cNvSpPr txBox="1">
            <a:spLocks noChangeArrowheads="1"/>
          </p:cNvSpPr>
          <p:nvPr/>
        </p:nvSpPr>
        <p:spPr>
          <a:xfrm>
            <a:off x="731520" y="106595"/>
            <a:ext cx="7325165" cy="66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ctr" anchorCtr="0" compatLnSpc="1">
            <a:prstTxWarp prst="textNoShape">
              <a:avLst/>
            </a:prstTxWarp>
            <a:normAutofit/>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defTabSz="914400" eaLnBrk="0" fontAlgn="base" hangingPunct="0">
              <a:spcAft>
                <a:spcPct val="0"/>
              </a:spcAft>
            </a:pPr>
            <a:r>
              <a:rPr lang="zh-CN" altLang="en-US" sz="3200" b="1" kern="0" dirty="0">
                <a:solidFill>
                  <a:schemeClr val="tx2"/>
                </a:solidFill>
              </a:rPr>
              <a:t> </a:t>
            </a:r>
            <a:r>
              <a:rPr lang="en-US" altLang="zh-CN" sz="3200" b="1" kern="0" dirty="0">
                <a:solidFill>
                  <a:schemeClr val="tx2"/>
                </a:solidFill>
              </a:rPr>
              <a:t>§2  </a:t>
            </a:r>
            <a:r>
              <a:rPr lang="zh-CN" altLang="en-US" sz="3200" b="1" kern="0" dirty="0">
                <a:solidFill>
                  <a:schemeClr val="tx2"/>
                </a:solidFill>
              </a:rPr>
              <a:t>表面粗糙度轮廓的评定</a:t>
            </a:r>
          </a:p>
        </p:txBody>
      </p:sp>
    </p:spTree>
    <p:extLst>
      <p:ext uri="{BB962C8B-B14F-4D97-AF65-F5344CB8AC3E}">
        <p14:creationId xmlns:p14="http://schemas.microsoft.com/office/powerpoint/2010/main" val="1733615851"/>
      </p:ext>
    </p:extLst>
  </p:cSld>
  <p:clrMapOvr>
    <a:masterClrMapping/>
  </p:clrMapOvr>
</p:sld>
</file>

<file path=ppt/theme/theme1.xml><?xml version="1.0" encoding="utf-8"?>
<a:theme xmlns:a="http://schemas.openxmlformats.org/drawingml/2006/main" name="第一PPT，www.1ppt.com">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E4E3AAD-C334-4D95-B6AA-136EF1DE329C}">
  <we:reference id="wa200001313" version="1.0.0.0" store="zh-CN" storeType="OMEX"/>
  <we:alternateReferences>
    <we:reference id="wa200001313" version="1.0.0.0" store="WA20000131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9478</TotalTime>
  <Words>2071</Words>
  <Application>Microsoft Office PowerPoint</Application>
  <PresentationFormat>宽屏</PresentationFormat>
  <Paragraphs>253</Paragraphs>
  <Slides>43</Slides>
  <Notes>4</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2</vt:i4>
      </vt:variant>
      <vt:variant>
        <vt:lpstr>幻灯片标题</vt:lpstr>
      </vt:variant>
      <vt:variant>
        <vt:i4>43</vt:i4>
      </vt:variant>
    </vt:vector>
  </HeadingPairs>
  <TitlesOfParts>
    <vt:vector size="56" baseType="lpstr">
      <vt:lpstr>等线</vt:lpstr>
      <vt:lpstr>华文中宋</vt:lpstr>
      <vt:lpstr>楷体_GB2312</vt:lpstr>
      <vt:lpstr>隶书</vt:lpstr>
      <vt:lpstr>宋体</vt:lpstr>
      <vt:lpstr>微软雅黑</vt:lpstr>
      <vt:lpstr>Arial</vt:lpstr>
      <vt:lpstr>Calibri</vt:lpstr>
      <vt:lpstr>Times New Roman</vt:lpstr>
      <vt:lpstr>Wingdings</vt:lpstr>
      <vt:lpstr>第一PPT，www.1ppt.com</vt:lpstr>
      <vt:lpstr>Equation</vt:lpstr>
      <vt:lpstr>公式</vt:lpstr>
      <vt:lpstr>PowerPoint 演示文稿</vt:lpstr>
      <vt:lpstr> 五、表面粗糙度轮廓及其检测</vt:lpstr>
      <vt:lpstr>目录</vt:lpstr>
      <vt:lpstr>   §1  表面粗糙度轮廓的基本概念</vt:lpstr>
      <vt:lpstr>   §1  表面粗糙度轮廓的基本概念</vt:lpstr>
      <vt:lpstr>   §1  表面粗糙度轮廓的基本概念</vt:lpstr>
      <vt:lpstr>   §1  表面粗糙度轮廓的基本概念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二、表面粗糙度轮廓幅度参数的选择</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三、表面粗糙度轮廓代号在零件图标注的规定和方法</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sdcaoyl</dc:creator>
  <cp:lastModifiedBy>世锡 杨</cp:lastModifiedBy>
  <cp:revision>332</cp:revision>
  <dcterms:created xsi:type="dcterms:W3CDTF">2019-06-19T02:08:00Z</dcterms:created>
  <dcterms:modified xsi:type="dcterms:W3CDTF">2021-03-14T17:11:25Z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2052-11.1.0.9209</vt:lpwstr>
  </property>
</Properties>
</file>